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0" r:id="rId1"/>
  </p:sldMasterIdLst>
  <p:notesMasterIdLst>
    <p:notesMasterId r:id="rId59"/>
  </p:notesMasterIdLst>
  <p:handoutMasterIdLst>
    <p:handoutMasterId r:id="rId60"/>
  </p:handoutMasterIdLst>
  <p:sldIdLst>
    <p:sldId id="263" r:id="rId2"/>
    <p:sldId id="264" r:id="rId3"/>
    <p:sldId id="311" r:id="rId4"/>
    <p:sldId id="294" r:id="rId5"/>
    <p:sldId id="297" r:id="rId6"/>
    <p:sldId id="295" r:id="rId7"/>
    <p:sldId id="308" r:id="rId8"/>
    <p:sldId id="296" r:id="rId9"/>
    <p:sldId id="265" r:id="rId10"/>
    <p:sldId id="266" r:id="rId11"/>
    <p:sldId id="267" r:id="rId12"/>
    <p:sldId id="313" r:id="rId13"/>
    <p:sldId id="298" r:id="rId14"/>
    <p:sldId id="302" r:id="rId15"/>
    <p:sldId id="256" r:id="rId16"/>
    <p:sldId id="261" r:id="rId17"/>
    <p:sldId id="329" r:id="rId18"/>
    <p:sldId id="257" r:id="rId19"/>
    <p:sldId id="259" r:id="rId20"/>
    <p:sldId id="303" r:id="rId21"/>
    <p:sldId id="268" r:id="rId22"/>
    <p:sldId id="269" r:id="rId23"/>
    <p:sldId id="305" r:id="rId24"/>
    <p:sldId id="310" r:id="rId25"/>
    <p:sldId id="272" r:id="rId26"/>
    <p:sldId id="309" r:id="rId27"/>
    <p:sldId id="273" r:id="rId28"/>
    <p:sldId id="314" r:id="rId29"/>
    <p:sldId id="306" r:id="rId30"/>
    <p:sldId id="307" r:id="rId31"/>
    <p:sldId id="288" r:id="rId32"/>
    <p:sldId id="275" r:id="rId33"/>
    <p:sldId id="319" r:id="rId34"/>
    <p:sldId id="315" r:id="rId35"/>
    <p:sldId id="316" r:id="rId36"/>
    <p:sldId id="317" r:id="rId37"/>
    <p:sldId id="318" r:id="rId38"/>
    <p:sldId id="276" r:id="rId39"/>
    <p:sldId id="277" r:id="rId40"/>
    <p:sldId id="301" r:id="rId41"/>
    <p:sldId id="320" r:id="rId42"/>
    <p:sldId id="279" r:id="rId43"/>
    <p:sldId id="281" r:id="rId44"/>
    <p:sldId id="328" r:id="rId45"/>
    <p:sldId id="324" r:id="rId46"/>
    <p:sldId id="280" r:id="rId47"/>
    <p:sldId id="326" r:id="rId48"/>
    <p:sldId id="323" r:id="rId49"/>
    <p:sldId id="325" r:id="rId50"/>
    <p:sldId id="282" r:id="rId51"/>
    <p:sldId id="283" r:id="rId52"/>
    <p:sldId id="284" r:id="rId53"/>
    <p:sldId id="285" r:id="rId54"/>
    <p:sldId id="327" r:id="rId55"/>
    <p:sldId id="287" r:id="rId56"/>
    <p:sldId id="321" r:id="rId57"/>
    <p:sldId id="322" r:id="rId58"/>
  </p:sldIdLst>
  <p:sldSz cx="9144000" cy="6858000" type="screen4x3"/>
  <p:notesSz cx="6858000" cy="9117013"/>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MS PGothic" pitchFamily="34" charset="-128"/>
        <a:cs typeface="+mn-cs"/>
      </a:defRPr>
    </a:lvl5pPr>
    <a:lvl6pPr marL="2286000" algn="l" defTabSz="914400" rtl="0" eaLnBrk="1" latinLnBrk="0" hangingPunct="1">
      <a:defRPr kern="1200">
        <a:solidFill>
          <a:schemeClr val="tx1"/>
        </a:solidFill>
        <a:latin typeface="Verdana" pitchFamily="34" charset="0"/>
        <a:ea typeface="MS PGothic" pitchFamily="34" charset="-128"/>
        <a:cs typeface="+mn-cs"/>
      </a:defRPr>
    </a:lvl6pPr>
    <a:lvl7pPr marL="2743200" algn="l" defTabSz="914400" rtl="0" eaLnBrk="1" latinLnBrk="0" hangingPunct="1">
      <a:defRPr kern="1200">
        <a:solidFill>
          <a:schemeClr val="tx1"/>
        </a:solidFill>
        <a:latin typeface="Verdana" pitchFamily="34" charset="0"/>
        <a:ea typeface="MS PGothic" pitchFamily="34" charset="-128"/>
        <a:cs typeface="+mn-cs"/>
      </a:defRPr>
    </a:lvl7pPr>
    <a:lvl8pPr marL="3200400" algn="l" defTabSz="914400" rtl="0" eaLnBrk="1" latinLnBrk="0" hangingPunct="1">
      <a:defRPr kern="1200">
        <a:solidFill>
          <a:schemeClr val="tx1"/>
        </a:solidFill>
        <a:latin typeface="Verdana" pitchFamily="34" charset="0"/>
        <a:ea typeface="MS PGothic" pitchFamily="34" charset="-128"/>
        <a:cs typeface="+mn-cs"/>
      </a:defRPr>
    </a:lvl8pPr>
    <a:lvl9pPr marL="3657600" algn="l" defTabSz="914400" rtl="0" eaLnBrk="1" latinLnBrk="0" hangingPunct="1">
      <a:defRPr kern="1200">
        <a:solidFill>
          <a:schemeClr val="tx1"/>
        </a:solidFill>
        <a:latin typeface="Verdana"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235"/>
    <a:srgbClr val="34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5" d="100"/>
          <a:sy n="55" d="100"/>
        </p:scale>
        <p:origin x="1410" y="6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242" name="Rectangle 2"/>
          <p:cNvSpPr>
            <a:spLocks noGrp="1" noChangeArrowheads="1"/>
          </p:cNvSpPr>
          <p:nvPr>
            <p:ph type="hdr" sz="quarter"/>
          </p:nvPr>
        </p:nvSpPr>
        <p:spPr bwMode="auto">
          <a:xfrm>
            <a:off x="0" y="0"/>
            <a:ext cx="2971800" cy="455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38243" name="Rectangle 3"/>
          <p:cNvSpPr>
            <a:spLocks noGrp="1" noChangeArrowheads="1"/>
          </p:cNvSpPr>
          <p:nvPr>
            <p:ph type="dt" sz="quarter" idx="1"/>
          </p:nvPr>
        </p:nvSpPr>
        <p:spPr bwMode="auto">
          <a:xfrm>
            <a:off x="3884613" y="0"/>
            <a:ext cx="2971800" cy="455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ea typeface="+mn-ea"/>
                <a:cs typeface="+mn-cs"/>
              </a:defRPr>
            </a:lvl1pPr>
          </a:lstStyle>
          <a:p>
            <a:pPr>
              <a:defRPr/>
            </a:pPr>
            <a:endParaRPr lang="en-US"/>
          </a:p>
        </p:txBody>
      </p:sp>
      <p:sp>
        <p:nvSpPr>
          <p:cNvPr id="138244" name="Rectangle 4"/>
          <p:cNvSpPr>
            <a:spLocks noGrp="1" noChangeArrowheads="1"/>
          </p:cNvSpPr>
          <p:nvPr>
            <p:ph type="ftr" sz="quarter" idx="2"/>
          </p:nvPr>
        </p:nvSpPr>
        <p:spPr bwMode="auto">
          <a:xfrm>
            <a:off x="0" y="8659813"/>
            <a:ext cx="2971800" cy="455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ea typeface="+mn-ea"/>
                <a:cs typeface="+mn-cs"/>
              </a:defRPr>
            </a:lvl1pPr>
          </a:lstStyle>
          <a:p>
            <a:pPr>
              <a:defRPr/>
            </a:pPr>
            <a:endParaRPr lang="en-US"/>
          </a:p>
        </p:txBody>
      </p:sp>
      <p:sp>
        <p:nvSpPr>
          <p:cNvPr id="138245" name="Rectangle 5"/>
          <p:cNvSpPr>
            <a:spLocks noGrp="1" noChangeArrowheads="1"/>
          </p:cNvSpPr>
          <p:nvPr>
            <p:ph type="sldNum" sz="quarter" idx="3"/>
          </p:nvPr>
        </p:nvSpPr>
        <p:spPr bwMode="auto">
          <a:xfrm>
            <a:off x="3884613" y="8659813"/>
            <a:ext cx="2971800" cy="45561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defRPr>
            </a:lvl1pPr>
          </a:lstStyle>
          <a:p>
            <a:fld id="{57850AA6-CF06-4403-A3B6-A1EC444F4A73}" type="slidenum">
              <a:rPr lang="en-US"/>
              <a:pPr/>
              <a:t>‹#›</a:t>
            </a:fld>
            <a:endParaRPr lang="en-US"/>
          </a:p>
        </p:txBody>
      </p:sp>
    </p:spTree>
    <p:extLst>
      <p:ext uri="{BB962C8B-B14F-4D97-AF65-F5344CB8AC3E}">
        <p14:creationId xmlns:p14="http://schemas.microsoft.com/office/powerpoint/2010/main" val="31162073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56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5613"/>
          </a:xfrm>
          <a:prstGeom prst="rect">
            <a:avLst/>
          </a:prstGeom>
        </p:spPr>
        <p:txBody>
          <a:bodyPr vert="horz" lIns="91440" tIns="45720" rIns="91440" bIns="45720" rtlCol="0"/>
          <a:lstStyle>
            <a:lvl1pPr algn="r">
              <a:defRPr sz="1200"/>
            </a:lvl1pPr>
          </a:lstStyle>
          <a:p>
            <a:fld id="{35AA0A09-59B3-454B-A7DF-F0EB67B05FE0}" type="datetimeFigureOut">
              <a:rPr lang="en-US" smtClean="0"/>
              <a:t>9/19/2019</a:t>
            </a:fld>
            <a:endParaRPr lang="en-US"/>
          </a:p>
        </p:txBody>
      </p:sp>
      <p:sp>
        <p:nvSpPr>
          <p:cNvPr id="4" name="Slide Image Placeholder 3"/>
          <p:cNvSpPr>
            <a:spLocks noGrp="1" noRot="1" noChangeAspect="1"/>
          </p:cNvSpPr>
          <p:nvPr>
            <p:ph type="sldImg" idx="2"/>
          </p:nvPr>
        </p:nvSpPr>
        <p:spPr>
          <a:xfrm>
            <a:off x="1150938" y="684213"/>
            <a:ext cx="4556125" cy="34178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30700"/>
            <a:ext cx="5486400" cy="41021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59813"/>
            <a:ext cx="2971800" cy="4556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59813"/>
            <a:ext cx="2971800" cy="455612"/>
          </a:xfrm>
          <a:prstGeom prst="rect">
            <a:avLst/>
          </a:prstGeom>
        </p:spPr>
        <p:txBody>
          <a:bodyPr vert="horz" lIns="91440" tIns="45720" rIns="91440" bIns="45720" rtlCol="0" anchor="b"/>
          <a:lstStyle>
            <a:lvl1pPr algn="r">
              <a:defRPr sz="1200"/>
            </a:lvl1pPr>
          </a:lstStyle>
          <a:p>
            <a:fld id="{C2FA6A94-8C7E-4FDD-A925-27189B0F67EE}" type="slidenum">
              <a:rPr lang="en-US" smtClean="0"/>
              <a:t>‹#›</a:t>
            </a:fld>
            <a:endParaRPr lang="en-US"/>
          </a:p>
        </p:txBody>
      </p:sp>
    </p:spTree>
    <p:extLst>
      <p:ext uri="{BB962C8B-B14F-4D97-AF65-F5344CB8AC3E}">
        <p14:creationId xmlns:p14="http://schemas.microsoft.com/office/powerpoint/2010/main" val="5586143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2FA6A94-8C7E-4FDD-A925-27189B0F67EE}" type="slidenum">
              <a:rPr lang="en-US" smtClean="0"/>
              <a:t>5</a:t>
            </a:fld>
            <a:endParaRPr lang="en-US"/>
          </a:p>
        </p:txBody>
      </p:sp>
    </p:spTree>
    <p:extLst>
      <p:ext uri="{BB962C8B-B14F-4D97-AF65-F5344CB8AC3E}">
        <p14:creationId xmlns:p14="http://schemas.microsoft.com/office/powerpoint/2010/main" val="661667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CA"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CA"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defRPr/>
            </a:pPr>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defRPr/>
            </a:pPr>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14E337F7-DD93-D24F-996F-4DFE7182293B}"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410CE732-AB4D-44DD-9205-785CA95D5F3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CA"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a:defRPr/>
            </a:pPr>
            <a:endParaRPr lang="en-US"/>
          </a:p>
        </p:txBody>
      </p:sp>
      <p:sp>
        <p:nvSpPr>
          <p:cNvPr id="5" name="Footer Placeholder 4"/>
          <p:cNvSpPr>
            <a:spLocks noGrp="1"/>
          </p:cNvSpPr>
          <p:nvPr>
            <p:ph type="ftr" sz="quarter" idx="11"/>
          </p:nvPr>
        </p:nvSpPr>
        <p:spPr>
          <a:xfrm>
            <a:off x="457201" y="6248207"/>
            <a:ext cx="5573483" cy="365125"/>
          </a:xfrm>
        </p:spPr>
        <p:txBody>
          <a:bodyPr/>
          <a:lstStyle/>
          <a:p>
            <a:pPr>
              <a:defRPr/>
            </a:pPr>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E5B6E92B-9CAA-48C4-BE7E-CA6FAC188E8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CA"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A92446F-07D4-4081-BA14-A1A78A1E134E}"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CA"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CA" smtClean="0"/>
              <a:t>Click to edit Master title style</a:t>
            </a:r>
            <a:endParaRPr kumimoji="0" lang="en-US"/>
          </a:p>
        </p:txBody>
      </p:sp>
      <p:sp>
        <p:nvSpPr>
          <p:cNvPr id="12" name="Date Placeholder 11"/>
          <p:cNvSpPr>
            <a:spLocks noGrp="1"/>
          </p:cNvSpPr>
          <p:nvPr>
            <p:ph type="dt" sz="half" idx="10"/>
          </p:nvPr>
        </p:nvSpPr>
        <p:spPr/>
        <p:txBody>
          <a:bodyPr/>
          <a:lstStyle/>
          <a:p>
            <a:pPr>
              <a:defRPr/>
            </a:pPr>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14D100D0-0D99-49A6-85B7-5878B4DCB091}" type="slidenum">
              <a:rPr lang="en-US" smtClean="0"/>
              <a:pPr/>
              <a:t>‹#›</a:t>
            </a:fld>
            <a:endParaRPr lang="en-US"/>
          </a:p>
        </p:txBody>
      </p:sp>
      <p:sp>
        <p:nvSpPr>
          <p:cNvPr id="14" name="Footer Placeholder 13"/>
          <p:cNvSpPr>
            <a:spLocks noGrp="1"/>
          </p:cNvSpPr>
          <p:nvPr>
            <p:ph type="ftr" sz="quarter" idx="12"/>
          </p:nvPr>
        </p:nvSpPr>
        <p:spPr/>
        <p:txBody>
          <a:bodyPr/>
          <a:lstStyle/>
          <a:p>
            <a:pPr>
              <a:defRPr/>
            </a:pPr>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8" name="Date Placeholder 7"/>
          <p:cNvSpPr>
            <a:spLocks noGrp="1"/>
          </p:cNvSpPr>
          <p:nvPr>
            <p:ph type="dt" sz="half" idx="15"/>
          </p:nvPr>
        </p:nvSpPr>
        <p:spPr/>
        <p:txBody>
          <a:bodyPr rtlCol="0"/>
          <a:lstStyle/>
          <a:p>
            <a:pPr>
              <a:defRPr/>
            </a:pPr>
            <a:endParaRPr lang="en-US"/>
          </a:p>
        </p:txBody>
      </p:sp>
      <p:sp>
        <p:nvSpPr>
          <p:cNvPr id="10" name="Slide Number Placeholder 9"/>
          <p:cNvSpPr>
            <a:spLocks noGrp="1"/>
          </p:cNvSpPr>
          <p:nvPr>
            <p:ph type="sldNum" sz="quarter" idx="16"/>
          </p:nvPr>
        </p:nvSpPr>
        <p:spPr/>
        <p:txBody>
          <a:bodyPr rtlCol="0"/>
          <a:lstStyle/>
          <a:p>
            <a:fld id="{765C4D93-079E-4CAF-BFF5-6DD56B93E70A}" type="slidenum">
              <a:rPr lang="en-US" smtClean="0"/>
              <a:pPr/>
              <a:t>‹#›</a:t>
            </a:fld>
            <a:endParaRPr lang="en-US"/>
          </a:p>
        </p:txBody>
      </p:sp>
      <p:sp>
        <p:nvSpPr>
          <p:cNvPr id="12" name="Footer Placeholder 11"/>
          <p:cNvSpPr>
            <a:spLocks noGrp="1"/>
          </p:cNvSpPr>
          <p:nvPr>
            <p:ph type="ftr" sz="quarter" idx="17"/>
          </p:nvPr>
        </p:nvSpPr>
        <p:spPr/>
        <p:txBody>
          <a:bodyPr rtlCol="0"/>
          <a:lstStyle/>
          <a:p>
            <a:pPr>
              <a:defRPr/>
            </a:pP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CA"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
        <p:nvSpPr>
          <p:cNvPr id="10" name="Date Placeholder 9"/>
          <p:cNvSpPr>
            <a:spLocks noGrp="1"/>
          </p:cNvSpPr>
          <p:nvPr>
            <p:ph type="dt" sz="half" idx="15"/>
          </p:nvPr>
        </p:nvSpPr>
        <p:spPr/>
        <p:txBody>
          <a:bodyPr rtlCol="0"/>
          <a:lstStyle/>
          <a:p>
            <a:pPr>
              <a:defRPr/>
            </a:pPr>
            <a:endParaRPr lang="en-US"/>
          </a:p>
        </p:txBody>
      </p:sp>
      <p:sp>
        <p:nvSpPr>
          <p:cNvPr id="12" name="Slide Number Placeholder 11"/>
          <p:cNvSpPr>
            <a:spLocks noGrp="1"/>
          </p:cNvSpPr>
          <p:nvPr>
            <p:ph type="sldNum" sz="quarter" idx="16"/>
          </p:nvPr>
        </p:nvSpPr>
        <p:spPr/>
        <p:txBody>
          <a:bodyPr rtlCol="0"/>
          <a:lstStyle/>
          <a:p>
            <a:fld id="{51062C3B-47B7-4052-A569-343151E601DA}" type="slidenum">
              <a:rPr lang="en-US" smtClean="0"/>
              <a:pPr/>
              <a:t>‹#›</a:t>
            </a:fld>
            <a:endParaRPr lang="en-US"/>
          </a:p>
        </p:txBody>
      </p:sp>
      <p:sp>
        <p:nvSpPr>
          <p:cNvPr id="14" name="Footer Placeholder 13"/>
          <p:cNvSpPr>
            <a:spLocks noGrp="1"/>
          </p:cNvSpPr>
          <p:nvPr>
            <p:ph type="ftr" sz="quarter" idx="17"/>
          </p:nvPr>
        </p:nvSpPr>
        <p:spPr/>
        <p:txBody>
          <a:bodyPr rtlCol="0"/>
          <a:lstStyle/>
          <a:p>
            <a:pPr>
              <a:defRPr/>
            </a:pPr>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CA"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CA"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CA"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289876D7-B630-49C1-8609-9573D14663E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EE258E0-5129-45C5-97D1-4BBF82973B8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CA"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14E337F7-DD93-D24F-996F-4DFE7182293B}" type="slidenum">
              <a:rPr lang="en-US" smtClean="0"/>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CA"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CA" smtClean="0"/>
              <a:t>Click to edit Master text styles</a:t>
            </a:r>
          </a:p>
          <a:p>
            <a:pPr lvl="1" eaLnBrk="1" latinLnBrk="0" hangingPunct="1"/>
            <a:r>
              <a:rPr lang="en-CA" smtClean="0"/>
              <a:t>Second level</a:t>
            </a:r>
          </a:p>
          <a:p>
            <a:pPr lvl="2" eaLnBrk="1" latinLnBrk="0" hangingPunct="1"/>
            <a:r>
              <a:rPr lang="en-CA" smtClean="0"/>
              <a:t>Third level</a:t>
            </a:r>
          </a:p>
          <a:p>
            <a:pPr lvl="3" eaLnBrk="1" latinLnBrk="0" hangingPunct="1"/>
            <a:r>
              <a:rPr lang="en-CA" smtClean="0"/>
              <a:t>Fourth level</a:t>
            </a:r>
          </a:p>
          <a:p>
            <a:pPr lvl="4" eaLnBrk="1" latinLnBrk="0" hangingPunct="1"/>
            <a:r>
              <a:rPr lang="en-CA"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CA"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CA"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a:defRPr/>
            </a:pPr>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11E2F126-B169-43E6-A405-976EA30C3734}"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pPr>
              <a:defRPr/>
            </a:pPr>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CA" smtClean="0"/>
              <a:t>Drag picture to placeholder or click icon to add</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CA" dirty="0" smtClean="0"/>
              <a:t>Click to edit Master title style</a:t>
            </a:r>
            <a:endParaRPr kumimoji="0" lang="en-US" dirty="0"/>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CA" dirty="0" smtClean="0"/>
              <a:t>Click to edit Master text styles</a:t>
            </a:r>
          </a:p>
          <a:p>
            <a:pPr lvl="1" eaLnBrk="1" latinLnBrk="0" hangingPunct="1"/>
            <a:r>
              <a:rPr kumimoji="0" lang="en-CA" dirty="0" smtClean="0"/>
              <a:t>Second level</a:t>
            </a:r>
          </a:p>
          <a:p>
            <a:pPr lvl="2" eaLnBrk="1" latinLnBrk="0" hangingPunct="1"/>
            <a:r>
              <a:rPr kumimoji="0" lang="en-CA" dirty="0" smtClean="0"/>
              <a:t>Third level</a:t>
            </a:r>
          </a:p>
          <a:p>
            <a:pPr lvl="3" eaLnBrk="1" latinLnBrk="0" hangingPunct="1"/>
            <a:r>
              <a:rPr kumimoji="0" lang="en-CA" dirty="0" smtClean="0"/>
              <a:t>Fourth level</a:t>
            </a:r>
          </a:p>
          <a:p>
            <a:pPr lvl="4" eaLnBrk="1" latinLnBrk="0" hangingPunct="1"/>
            <a:r>
              <a:rPr kumimoji="0" lang="en-CA" dirty="0" smtClean="0"/>
              <a:t>Fifth level</a:t>
            </a:r>
            <a:endParaRPr kumimoji="0" lang="en-US" dirty="0"/>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a:defRPr/>
            </a:pPr>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defRPr/>
            </a:pPr>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55047A5F-C32E-41C6-A70D-2D29A5FA43B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xStyles>
    <p:titleStyle>
      <a:lvl1pPr algn="l" rtl="0" eaLnBrk="1" latinLnBrk="0" hangingPunct="1">
        <a:spcBef>
          <a:spcPct val="0"/>
        </a:spcBef>
        <a:buNone/>
        <a:defRPr kumimoji="0" sz="4400" kern="1200">
          <a:solidFill>
            <a:schemeClr val="tx2"/>
          </a:solidFill>
          <a:latin typeface="Century Gothic" panose="020B0502020202020204" pitchFamily="34" charset="0"/>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Century Gothic" panose="020B0502020202020204" pitchFamily="34" charset="0"/>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Century Gothic" panose="020B0502020202020204" pitchFamily="34" charset="0"/>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Century Gothic" panose="020B0502020202020204" pitchFamily="34" charset="0"/>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Century Gothic" panose="020B0502020202020204" pitchFamily="34" charset="0"/>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Century Gothic" panose="020B0502020202020204" pitchFamily="34" charset="0"/>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investopedia.com/terms/s/scarcity.asp"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investopedia.com/terms/p/productionpossibilityfrontier.asp"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s://www.youtube.com/watch?v=B43YEW2FvDs"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533400" y="1295400"/>
            <a:ext cx="8305800" cy="4572000"/>
          </a:xfrm>
          <a:extLst>
            <a:ext uri="{FAA26D3D-D897-4be2-8F04-BA451C77F1D7}">
              <ma14:placeholderFlag xmlns:ma14="http://schemas.microsoft.com/office/mac/drawingml/2011/main" xmlns="" val="1"/>
            </a:ext>
          </a:extLst>
        </p:spPr>
        <p:txBody>
          <a:bodyPr>
            <a:normAutofit/>
          </a:bodyPr>
          <a:lstStyle/>
          <a:p>
            <a:pPr eaLnBrk="1" hangingPunct="1">
              <a:defRPr/>
            </a:pPr>
            <a:r>
              <a:rPr lang="en-US" sz="9600">
                <a:ea typeface="ＭＳ Ｐゴシック" charset="0"/>
                <a:cs typeface="+mj-cs"/>
              </a:rPr>
              <a:t>Economics 12</a:t>
            </a:r>
          </a:p>
        </p:txBody>
      </p:sp>
      <p:sp>
        <p:nvSpPr>
          <p:cNvPr id="3075" name="Rectangle 5"/>
          <p:cNvSpPr>
            <a:spLocks noGrp="1" noChangeArrowheads="1"/>
          </p:cNvSpPr>
          <p:nvPr>
            <p:ph type="subTitle" idx="1"/>
          </p:nvPr>
        </p:nvSpPr>
        <p:spPr>
          <a:extLst>
            <a:ext uri="{FAA26D3D-D897-4be2-8F04-BA451C77F1D7}">
              <ma14:placeholderFlag xmlns:ma14="http://schemas.microsoft.com/office/mac/drawingml/2011/main" xmlns="" val="1"/>
            </a:ext>
          </a:extLst>
        </p:spPr>
        <p:txBody>
          <a:bodyPr/>
          <a:lstStyle/>
          <a:p>
            <a:pPr eaLnBrk="1" hangingPunct="1"/>
            <a:r>
              <a:rPr lang="en-US" dirty="0" smtClean="0"/>
              <a:t>Unit 1 – </a:t>
            </a:r>
            <a:r>
              <a:rPr lang="en-CA" dirty="0" smtClean="0"/>
              <a:t>INTRODUCTION TO ECONOMICS</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09600" y="381000"/>
            <a:ext cx="7520940" cy="548640"/>
          </a:xfrm>
        </p:spPr>
        <p:txBody>
          <a:bodyPr>
            <a:noAutofit/>
          </a:bodyPr>
          <a:lstStyle/>
          <a:p>
            <a:pPr eaLnBrk="1" hangingPunct="1">
              <a:defRPr/>
            </a:pPr>
            <a:r>
              <a:rPr lang="en-US" sz="4000" dirty="0" smtClean="0">
                <a:ea typeface="ＭＳ Ｐゴシック" charset="0"/>
                <a:cs typeface="+mj-cs"/>
              </a:rPr>
              <a:t>MICRO</a:t>
            </a:r>
            <a:endParaRPr lang="en-US" sz="4000" dirty="0">
              <a:ea typeface="ＭＳ Ｐゴシック" charset="0"/>
              <a:cs typeface="+mj-cs"/>
            </a:endParaRPr>
          </a:p>
        </p:txBody>
      </p:sp>
      <p:sp>
        <p:nvSpPr>
          <p:cNvPr id="6147" name="Rectangle 3"/>
          <p:cNvSpPr>
            <a:spLocks noGrp="1" noChangeArrowheads="1"/>
          </p:cNvSpPr>
          <p:nvPr>
            <p:ph sz="quarter" idx="1"/>
          </p:nvPr>
        </p:nvSpPr>
        <p:spPr>
          <a:xfrm>
            <a:off x="228600" y="1600200"/>
            <a:ext cx="8686800" cy="4690572"/>
          </a:xfrm>
        </p:spPr>
        <p:txBody>
          <a:bodyPr>
            <a:noAutofit/>
          </a:bodyPr>
          <a:lstStyle/>
          <a:p>
            <a:pPr eaLnBrk="1" hangingPunct="1">
              <a:buFont typeface="Wingdings" charset="0"/>
              <a:buChar char="p"/>
              <a:defRPr/>
            </a:pPr>
            <a:r>
              <a:rPr lang="en-US" sz="2000" dirty="0">
                <a:ea typeface="ＭＳ Ｐゴシック" charset="0"/>
              </a:rPr>
              <a:t>Deals with </a:t>
            </a:r>
            <a:r>
              <a:rPr lang="en-US" sz="2000" dirty="0" smtClean="0">
                <a:ea typeface="ＭＳ Ｐゴシック" charset="0"/>
              </a:rPr>
              <a:t>economic decisions </a:t>
            </a:r>
            <a:r>
              <a:rPr lang="en-US" sz="2000" dirty="0">
                <a:ea typeface="ＭＳ Ｐゴシック" charset="0"/>
              </a:rPr>
              <a:t>made at a low, or </a:t>
            </a:r>
            <a:r>
              <a:rPr lang="en-US" sz="2000" dirty="0" smtClean="0">
                <a:ea typeface="ＭＳ Ｐゴシック" charset="0"/>
              </a:rPr>
              <a:t>micro level</a:t>
            </a:r>
          </a:p>
          <a:p>
            <a:pPr lvl="2">
              <a:buFont typeface="Wingdings" charset="0"/>
              <a:buChar char="p"/>
              <a:defRPr/>
            </a:pPr>
            <a:r>
              <a:rPr lang="en-US" sz="2000" dirty="0" smtClean="0">
                <a:ea typeface="ＭＳ Ｐゴシック" charset="0"/>
              </a:rPr>
              <a:t>Examples: Consumers, households, companies and industries</a:t>
            </a:r>
            <a:endParaRPr lang="en-US" sz="2000" dirty="0">
              <a:ea typeface="ＭＳ Ｐゴシック" charset="0"/>
            </a:endParaRPr>
          </a:p>
          <a:p>
            <a:pPr eaLnBrk="1" hangingPunct="1">
              <a:buFont typeface="Wingdings" charset="0"/>
              <a:buChar char="p"/>
              <a:defRPr/>
            </a:pPr>
            <a:r>
              <a:rPr lang="en-US" sz="2000" dirty="0">
                <a:ea typeface="ＭＳ Ｐゴシック" charset="0"/>
              </a:rPr>
              <a:t>Analysis of the decisions made by individuals and groups, the factors that affect those decisions, and how those decisions effect others</a:t>
            </a:r>
          </a:p>
          <a:p>
            <a:pPr lvl="1" eaLnBrk="1" hangingPunct="1">
              <a:buFont typeface="Wingdings" charset="0"/>
              <a:buChar char="n"/>
              <a:defRPr/>
            </a:pPr>
            <a:r>
              <a:rPr lang="en-US" sz="2000" dirty="0" smtClean="0">
                <a:ea typeface="ＭＳ Ｐゴシック" charset="0"/>
              </a:rPr>
              <a:t>The price of gasoline has increased, how will I afford the change?</a:t>
            </a:r>
            <a:endParaRPr lang="en-US" sz="2000" dirty="0">
              <a:ea typeface="ＭＳ Ｐゴシック" charset="0"/>
            </a:endParaRPr>
          </a:p>
          <a:p>
            <a:pPr lvl="1" eaLnBrk="1" hangingPunct="1">
              <a:buFont typeface="Wingdings" charset="0"/>
              <a:buChar char="n"/>
              <a:defRPr/>
            </a:pPr>
            <a:r>
              <a:rPr lang="en-US" sz="2000" dirty="0">
                <a:ea typeface="ＭＳ Ｐゴシック" charset="0"/>
              </a:rPr>
              <a:t>If my </a:t>
            </a:r>
            <a:r>
              <a:rPr lang="en-US" sz="2000" dirty="0" smtClean="0">
                <a:ea typeface="ＭＳ Ｐゴシック" charset="0"/>
              </a:rPr>
              <a:t>husband’s wage rises, </a:t>
            </a:r>
            <a:r>
              <a:rPr lang="en-US" sz="2000" dirty="0">
                <a:ea typeface="ＭＳ Ｐゴシック" charset="0"/>
              </a:rPr>
              <a:t>will I </a:t>
            </a:r>
            <a:r>
              <a:rPr lang="en-US" sz="2000" dirty="0" smtClean="0">
                <a:ea typeface="ＭＳ Ｐゴシック" charset="0"/>
              </a:rPr>
              <a:t>be able to work from home?</a:t>
            </a:r>
          </a:p>
          <a:p>
            <a:pPr lvl="1" eaLnBrk="1" hangingPunct="1">
              <a:buFont typeface="Wingdings" charset="0"/>
              <a:buChar char="n"/>
              <a:defRPr/>
            </a:pPr>
            <a:r>
              <a:rPr lang="en-US" sz="2000" dirty="0" smtClean="0">
                <a:ea typeface="ＭＳ Ｐゴシック" charset="0"/>
              </a:rPr>
              <a:t>If we lower the price of our cars, how will consumers respond?</a:t>
            </a:r>
          </a:p>
          <a:p>
            <a:pPr lvl="1" eaLnBrk="1" hangingPunct="1">
              <a:buFont typeface="Wingdings" charset="0"/>
              <a:buChar char="n"/>
              <a:defRPr/>
            </a:pPr>
            <a:r>
              <a:rPr lang="en-US" sz="2000" dirty="0" smtClean="0">
                <a:ea typeface="ＭＳ Ｐゴシック" charset="0"/>
              </a:rPr>
              <a:t>What changes can our company make to compete with McDonald’s low prices?</a:t>
            </a:r>
            <a:endParaRPr lang="en-US" sz="2000" dirty="0">
              <a:ea typeface="ＭＳ Ｐゴシック" charset="0"/>
            </a:endParaRPr>
          </a:p>
        </p:txBody>
      </p:sp>
      <p:sp>
        <p:nvSpPr>
          <p:cNvPr id="5" name="Rectangle 2"/>
          <p:cNvSpPr txBox="1">
            <a:spLocks noChangeArrowheads="1"/>
          </p:cNvSpPr>
          <p:nvPr/>
        </p:nvSpPr>
        <p:spPr>
          <a:xfrm>
            <a:off x="7620000" y="457200"/>
            <a:ext cx="1066800" cy="54864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defRPr/>
            </a:pPr>
            <a:r>
              <a:rPr lang="en-US" sz="2000" dirty="0" smtClean="0">
                <a:ea typeface="ＭＳ Ｐゴシック" charset="0"/>
              </a:rPr>
              <a:t>small</a:t>
            </a:r>
            <a:endParaRPr lang="en-US" sz="2000" dirty="0">
              <a:ea typeface="ＭＳ Ｐゴシック"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ea typeface="ＭＳ Ｐゴシック" charset="0"/>
                <a:cs typeface="+mj-cs"/>
              </a:rPr>
              <a:t>MACRO</a:t>
            </a:r>
            <a:endParaRPr lang="en-US" dirty="0">
              <a:ea typeface="ＭＳ Ｐゴシック" charset="0"/>
              <a:cs typeface="+mj-cs"/>
            </a:endParaRPr>
          </a:p>
        </p:txBody>
      </p:sp>
      <p:sp>
        <p:nvSpPr>
          <p:cNvPr id="7171" name="Rectangle 3"/>
          <p:cNvSpPr>
            <a:spLocks noGrp="1" noChangeArrowheads="1"/>
          </p:cNvSpPr>
          <p:nvPr>
            <p:ph sz="quarter" idx="1"/>
          </p:nvPr>
        </p:nvSpPr>
        <p:spPr>
          <a:xfrm>
            <a:off x="457200" y="1600200"/>
            <a:ext cx="8382000" cy="4495800"/>
          </a:xfrm>
        </p:spPr>
        <p:txBody>
          <a:bodyPr>
            <a:noAutofit/>
          </a:bodyPr>
          <a:lstStyle/>
          <a:p>
            <a:pPr eaLnBrk="1" hangingPunct="1">
              <a:buFont typeface="Wingdings" charset="0"/>
              <a:buChar char="p"/>
              <a:defRPr/>
            </a:pPr>
            <a:r>
              <a:rPr lang="en-US" sz="2400" dirty="0" smtClean="0">
                <a:ea typeface="ＭＳ Ｐゴシック" charset="0"/>
              </a:rPr>
              <a:t>Concerned with the performance of </a:t>
            </a:r>
            <a:r>
              <a:rPr lang="en-US" sz="2400" i="1" dirty="0" smtClean="0">
                <a:ea typeface="ＭＳ Ｐゴシック" charset="0"/>
              </a:rPr>
              <a:t>whole economies</a:t>
            </a:r>
          </a:p>
          <a:p>
            <a:pPr lvl="2">
              <a:buFont typeface="Wingdings" charset="0"/>
              <a:buChar char="p"/>
              <a:defRPr/>
            </a:pPr>
            <a:r>
              <a:rPr lang="en-US" sz="2400" i="1" dirty="0" smtClean="0">
                <a:ea typeface="ＭＳ Ｐゴシック" charset="0"/>
              </a:rPr>
              <a:t>Economy of a region: BC</a:t>
            </a:r>
          </a:p>
          <a:p>
            <a:pPr lvl="2">
              <a:buFont typeface="Wingdings" charset="0"/>
              <a:buChar char="p"/>
              <a:defRPr/>
            </a:pPr>
            <a:r>
              <a:rPr lang="en-US" sz="2400" i="1" dirty="0" smtClean="0">
                <a:ea typeface="ＭＳ Ｐゴシック" charset="0"/>
              </a:rPr>
              <a:t>Economy of an </a:t>
            </a:r>
            <a:r>
              <a:rPr lang="en-US" sz="2400" i="1" smtClean="0">
                <a:ea typeface="ＭＳ Ｐゴシック" charset="0"/>
              </a:rPr>
              <a:t>entire country</a:t>
            </a:r>
            <a:r>
              <a:rPr lang="en-US" sz="2400" i="1" dirty="0" smtClean="0">
                <a:ea typeface="ＭＳ Ｐゴシック" charset="0"/>
              </a:rPr>
              <a:t>: Canada</a:t>
            </a:r>
          </a:p>
          <a:p>
            <a:pPr lvl="2">
              <a:buFont typeface="Wingdings" charset="0"/>
              <a:buChar char="p"/>
              <a:defRPr/>
            </a:pPr>
            <a:r>
              <a:rPr lang="en-US" sz="2400" i="1" dirty="0" smtClean="0">
                <a:ea typeface="ＭＳ Ｐゴシック" charset="0"/>
              </a:rPr>
              <a:t>Economy of supra-national bloc of countries: North America</a:t>
            </a:r>
          </a:p>
          <a:p>
            <a:pPr>
              <a:buFont typeface="Wingdings" charset="0"/>
              <a:buChar char="p"/>
              <a:defRPr/>
            </a:pPr>
            <a:r>
              <a:rPr lang="en-US" sz="2400" dirty="0" smtClean="0">
                <a:ea typeface="ＭＳ Ｐゴシック" charset="0"/>
              </a:rPr>
              <a:t>Common Questions:</a:t>
            </a:r>
            <a:endParaRPr lang="en-US" sz="2400" dirty="0">
              <a:ea typeface="ＭＳ Ｐゴシック" charset="0"/>
            </a:endParaRPr>
          </a:p>
          <a:p>
            <a:pPr lvl="2">
              <a:buFont typeface="Wingdings" charset="0"/>
              <a:buChar char="p"/>
              <a:defRPr/>
            </a:pPr>
            <a:r>
              <a:rPr lang="en-US" sz="2400" i="1" dirty="0" smtClean="0">
                <a:ea typeface="ＭＳ Ｐゴシック" charset="0"/>
              </a:rPr>
              <a:t>What is the level of GDP in a country?</a:t>
            </a:r>
          </a:p>
          <a:p>
            <a:pPr lvl="2">
              <a:buFont typeface="Wingdings" charset="0"/>
              <a:buChar char="p"/>
              <a:defRPr/>
            </a:pPr>
            <a:r>
              <a:rPr lang="en-US" sz="2400" i="1" dirty="0" smtClean="0">
                <a:ea typeface="ＭＳ Ｐゴシック" charset="0"/>
              </a:rPr>
              <a:t>What’s going on with the unemployment rate across Canada?</a:t>
            </a:r>
          </a:p>
          <a:p>
            <a:pPr lvl="2">
              <a:buFont typeface="Wingdings" charset="0"/>
              <a:buChar char="p"/>
              <a:defRPr/>
            </a:pPr>
            <a:r>
              <a:rPr lang="en-US" sz="2400" i="1" dirty="0" smtClean="0">
                <a:ea typeface="ＭＳ Ｐゴシック" charset="0"/>
              </a:rPr>
              <a:t>What is causing inflation?</a:t>
            </a:r>
          </a:p>
          <a:p>
            <a:pPr lvl="2">
              <a:buFont typeface="Wingdings" charset="0"/>
              <a:buChar char="p"/>
              <a:defRPr/>
            </a:pPr>
            <a:r>
              <a:rPr lang="en-US" sz="2400" i="1" dirty="0" smtClean="0">
                <a:ea typeface="ＭＳ Ｐゴシック" charset="0"/>
              </a:rPr>
              <a:t>Should interests rates rise or stay the same?</a:t>
            </a:r>
          </a:p>
        </p:txBody>
      </p:sp>
      <p:sp>
        <p:nvSpPr>
          <p:cNvPr id="4" name="Rectangle 2"/>
          <p:cNvSpPr txBox="1">
            <a:spLocks noChangeArrowheads="1"/>
          </p:cNvSpPr>
          <p:nvPr/>
        </p:nvSpPr>
        <p:spPr>
          <a:xfrm>
            <a:off x="6781800" y="152400"/>
            <a:ext cx="2133600" cy="990600"/>
          </a:xfrm>
          <a:prstGeom prst="rect">
            <a:avLst/>
          </a:prstGeom>
        </p:spPr>
        <p:txBody>
          <a:bodyPr vert="horz" anchor="ctr">
            <a:noAutofit/>
          </a:bodyPr>
          <a:lstStyle>
            <a:lvl1pPr algn="l" rtl="0" eaLnBrk="1" latinLnBrk="0" hangingPunct="1">
              <a:spcBef>
                <a:spcPct val="0"/>
              </a:spcBef>
              <a:buNone/>
              <a:defRPr kumimoji="0" sz="4400" kern="1200">
                <a:solidFill>
                  <a:schemeClr val="tx2"/>
                </a:solidFill>
                <a:latin typeface="+mj-lt"/>
                <a:ea typeface="+mj-ea"/>
                <a:cs typeface="+mj-cs"/>
              </a:defRPr>
            </a:lvl1pPr>
          </a:lstStyle>
          <a:p>
            <a:pPr>
              <a:defRPr/>
            </a:pPr>
            <a:r>
              <a:rPr lang="en-US" sz="9600" dirty="0" smtClean="0">
                <a:ea typeface="ＭＳ Ｐゴシック" charset="0"/>
              </a:rPr>
              <a:t>BIG</a:t>
            </a:r>
            <a:endParaRPr lang="en-US" sz="9600" dirty="0">
              <a:ea typeface="ＭＳ Ｐゴシック"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2686050"/>
            <a:ext cx="6477000" cy="4857750"/>
          </a:xfrm>
          <a:prstGeom prst="rect">
            <a:avLst/>
          </a:prstGeom>
        </p:spPr>
      </p:pic>
      <p:sp>
        <p:nvSpPr>
          <p:cNvPr id="2" name="Title 1"/>
          <p:cNvSpPr>
            <a:spLocks noGrp="1"/>
          </p:cNvSpPr>
          <p:nvPr>
            <p:ph type="title"/>
          </p:nvPr>
        </p:nvSpPr>
        <p:spPr/>
        <p:txBody>
          <a:bodyPr>
            <a:normAutofit fontScale="90000"/>
          </a:bodyPr>
          <a:lstStyle/>
          <a:p>
            <a:r>
              <a:rPr lang="en-CA" dirty="0" smtClean="0"/>
              <a:t>Think Pair Share- Micro &amp; Macro</a:t>
            </a:r>
            <a:endParaRPr lang="en-CA" dirty="0"/>
          </a:p>
        </p:txBody>
      </p:sp>
      <p:sp>
        <p:nvSpPr>
          <p:cNvPr id="3" name="Content Placeholder 2"/>
          <p:cNvSpPr>
            <a:spLocks noGrp="1"/>
          </p:cNvSpPr>
          <p:nvPr>
            <p:ph sz="quarter" idx="1"/>
          </p:nvPr>
        </p:nvSpPr>
        <p:spPr/>
        <p:txBody>
          <a:bodyPr/>
          <a:lstStyle/>
          <a:p>
            <a:r>
              <a:rPr lang="en-CA" dirty="0" smtClean="0"/>
              <a:t>With a partner, come up with a micro level scenario/question and a macro level scenario/question.</a:t>
            </a:r>
          </a:p>
          <a:p>
            <a:r>
              <a:rPr lang="en-CA" dirty="0" smtClean="0"/>
              <a:t>Be prepared to share with the rest of the class!</a:t>
            </a:r>
            <a:endParaRPr lang="en-CA" dirty="0"/>
          </a:p>
        </p:txBody>
      </p:sp>
    </p:spTree>
    <p:extLst>
      <p:ext uri="{BB962C8B-B14F-4D97-AF65-F5344CB8AC3E}">
        <p14:creationId xmlns:p14="http://schemas.microsoft.com/office/powerpoint/2010/main" val="273591557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 </a:t>
            </a:r>
            <a:r>
              <a:rPr lang="en-US" dirty="0" err="1" smtClean="0"/>
              <a:t>Vs</a:t>
            </a:r>
            <a:r>
              <a:rPr lang="en-US" dirty="0" smtClean="0"/>
              <a:t> Macro</a:t>
            </a:r>
            <a:endParaRPr lang="en-US" dirty="0"/>
          </a:p>
        </p:txBody>
      </p:sp>
      <p:sp>
        <p:nvSpPr>
          <p:cNvPr id="3" name="Content Placeholder 2"/>
          <p:cNvSpPr>
            <a:spLocks noGrp="1"/>
          </p:cNvSpPr>
          <p:nvPr>
            <p:ph sz="quarter" idx="1"/>
          </p:nvPr>
        </p:nvSpPr>
        <p:spPr>
          <a:xfrm>
            <a:off x="612648" y="1600200"/>
            <a:ext cx="8153400" cy="4724400"/>
          </a:xfrm>
        </p:spPr>
        <p:txBody>
          <a:bodyPr>
            <a:normAutofit fontScale="92500" lnSpcReduction="20000"/>
          </a:bodyPr>
          <a:lstStyle/>
          <a:p>
            <a:r>
              <a:rPr lang="en-US" dirty="0" smtClean="0"/>
              <a:t>Microeconomics and Macroeconomics are NOT independent of each other</a:t>
            </a:r>
          </a:p>
          <a:p>
            <a:pPr lvl="1"/>
            <a:r>
              <a:rPr lang="en-US" dirty="0" smtClean="0"/>
              <a:t>You have to understand one to better understand the other</a:t>
            </a:r>
          </a:p>
          <a:p>
            <a:pPr lvl="1"/>
            <a:endParaRPr lang="en-US" dirty="0"/>
          </a:p>
          <a:p>
            <a:pPr lvl="1"/>
            <a:r>
              <a:rPr lang="en-US" dirty="0" smtClean="0"/>
              <a:t>Example: Q. If the Bank of Canada increases interest rates, how will that effect the economy? (Macro)</a:t>
            </a:r>
          </a:p>
          <a:p>
            <a:pPr marL="365760" lvl="1" indent="0">
              <a:buNone/>
            </a:pPr>
            <a:r>
              <a:rPr lang="en-US" dirty="0"/>
              <a:t>	</a:t>
            </a:r>
            <a:r>
              <a:rPr lang="en-US" dirty="0" smtClean="0"/>
              <a:t>A. Will consumers borrow less money to buy Canadian products because of increased inflation rates? (Micro)</a:t>
            </a:r>
          </a:p>
          <a:p>
            <a:pPr marL="365760" lvl="1" indent="0">
              <a:buNone/>
            </a:pPr>
            <a:r>
              <a:rPr lang="en-US" dirty="0" smtClean="0"/>
              <a:t>B. With less consumption, will profits from taxes suffer and cut government programs?</a:t>
            </a:r>
          </a:p>
          <a:p>
            <a:pPr marL="365760" lvl="1" indent="0">
              <a:buNone/>
            </a:pPr>
            <a:endParaRPr lang="en-US" dirty="0" smtClean="0"/>
          </a:p>
        </p:txBody>
      </p:sp>
    </p:spTree>
    <p:extLst>
      <p:ext uri="{BB962C8B-B14F-4D97-AF65-F5344CB8AC3E}">
        <p14:creationId xmlns:p14="http://schemas.microsoft.com/office/powerpoint/2010/main" val="34377781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a:t>
            </a:r>
            <a:endParaRPr lang="en-US" dirty="0"/>
          </a:p>
        </p:txBody>
      </p:sp>
      <p:sp>
        <p:nvSpPr>
          <p:cNvPr id="3" name="Content Placeholder 2"/>
          <p:cNvSpPr>
            <a:spLocks noGrp="1"/>
          </p:cNvSpPr>
          <p:nvPr>
            <p:ph sz="quarter" idx="1"/>
          </p:nvPr>
        </p:nvSpPr>
        <p:spPr/>
        <p:txBody>
          <a:bodyPr/>
          <a:lstStyle/>
          <a:p>
            <a:r>
              <a:rPr lang="en-US" dirty="0" smtClean="0"/>
              <a:t>What is…</a:t>
            </a:r>
          </a:p>
          <a:p>
            <a:r>
              <a:rPr lang="en-US" dirty="0" smtClean="0"/>
              <a:t>Economics?</a:t>
            </a:r>
          </a:p>
          <a:p>
            <a:r>
              <a:rPr lang="en-US" dirty="0" smtClean="0"/>
              <a:t>An Economy?</a:t>
            </a:r>
          </a:p>
          <a:p>
            <a:r>
              <a:rPr lang="en-US" dirty="0" smtClean="0"/>
              <a:t>What is Microeconomics?</a:t>
            </a:r>
          </a:p>
          <a:p>
            <a:r>
              <a:rPr lang="en-US" dirty="0" smtClean="0"/>
              <a:t>What is Macroeconomics?</a:t>
            </a:r>
          </a:p>
          <a:p>
            <a:r>
              <a:rPr lang="en-US" dirty="0" smtClean="0"/>
              <a:t>Unemployment in Canada- Micro or Macro?</a:t>
            </a:r>
          </a:p>
          <a:p>
            <a:r>
              <a:rPr lang="en-US" dirty="0" smtClean="0"/>
              <a:t>Mom just got a raise – Micro or Macro?</a:t>
            </a:r>
            <a:endParaRPr lang="en-US" dirty="0"/>
          </a:p>
        </p:txBody>
      </p:sp>
    </p:spTree>
    <p:extLst>
      <p:ext uri="{BB962C8B-B14F-4D97-AF65-F5344CB8AC3E}">
        <p14:creationId xmlns:p14="http://schemas.microsoft.com/office/powerpoint/2010/main" val="7268769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a:xfrm>
            <a:off x="2438400" y="5867400"/>
            <a:ext cx="6477000" cy="838200"/>
          </a:xfrm>
          <a:extLst>
            <a:ext uri="{FAA26D3D-D897-4be2-8F04-BA451C77F1D7}">
              <ma14:placeholderFlag xmlns:ma14="http://schemas.microsoft.com/office/mac/drawingml/2011/main" xmlns="" val="1"/>
            </a:ext>
          </a:extLst>
        </p:spPr>
        <p:txBody>
          <a:bodyPr>
            <a:normAutofit fontScale="90000"/>
          </a:bodyPr>
          <a:lstStyle/>
          <a:p>
            <a:pPr eaLnBrk="1" hangingPunct="1">
              <a:defRPr/>
            </a:pPr>
            <a:r>
              <a:rPr lang="en-US" sz="3200" dirty="0" smtClean="0">
                <a:solidFill>
                  <a:schemeClr val="bg2"/>
                </a:solidFill>
                <a:ea typeface="ＭＳ Ｐゴシック" charset="0"/>
              </a:rPr>
              <a:t>Stranded on Gilligan's island</a:t>
            </a:r>
            <a:endParaRPr lang="en-US" sz="3200" dirty="0">
              <a:solidFill>
                <a:schemeClr val="bg2"/>
              </a:solidFill>
              <a:ea typeface="ＭＳ Ｐゴシック" charset="0"/>
            </a:endParaRPr>
          </a:p>
        </p:txBody>
      </p:sp>
      <p:pic>
        <p:nvPicPr>
          <p:cNvPr id="2" name="Picture 1"/>
          <p:cNvPicPr>
            <a:picLocks noChangeAspect="1"/>
          </p:cNvPicPr>
          <p:nvPr/>
        </p:nvPicPr>
        <p:blipFill>
          <a:blip r:embed="rId2"/>
          <a:stretch>
            <a:fillRect/>
          </a:stretch>
        </p:blipFill>
        <p:spPr>
          <a:xfrm>
            <a:off x="609600" y="457200"/>
            <a:ext cx="8046720" cy="5029200"/>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811530" y="457200"/>
            <a:ext cx="7520940" cy="548640"/>
          </a:xfrm>
        </p:spPr>
        <p:txBody>
          <a:bodyPr>
            <a:normAutofit fontScale="90000"/>
          </a:bodyPr>
          <a:lstStyle/>
          <a:p>
            <a:pPr algn="ctr" eaLnBrk="1" hangingPunct="1">
              <a:defRPr/>
            </a:pPr>
            <a:r>
              <a:rPr lang="en-US" dirty="0">
                <a:ea typeface="ＭＳ Ｐゴシック" charset="0"/>
                <a:cs typeface="+mj-cs"/>
              </a:rPr>
              <a:t>Island Simulation</a:t>
            </a:r>
          </a:p>
        </p:txBody>
      </p:sp>
      <p:sp>
        <p:nvSpPr>
          <p:cNvPr id="10243" name="Rectangle 3"/>
          <p:cNvSpPr>
            <a:spLocks noGrp="1" noChangeArrowheads="1"/>
          </p:cNvSpPr>
          <p:nvPr>
            <p:ph sz="quarter" idx="1"/>
          </p:nvPr>
        </p:nvSpPr>
        <p:spPr>
          <a:xfrm>
            <a:off x="0" y="1676400"/>
            <a:ext cx="9144000" cy="4080972"/>
          </a:xfrm>
        </p:spPr>
        <p:txBody>
          <a:bodyPr>
            <a:noAutofit/>
          </a:bodyPr>
          <a:lstStyle/>
          <a:p>
            <a:pPr eaLnBrk="1" hangingPunct="1">
              <a:lnSpc>
                <a:spcPct val="80000"/>
              </a:lnSpc>
              <a:buFont typeface="Wingdings" pitchFamily="2" charset="2"/>
              <a:buNone/>
            </a:pPr>
            <a:r>
              <a:rPr lang="en-US" sz="2000" dirty="0" smtClean="0"/>
              <a:t>You are all on an island that is three miles long and one mile wide. The island is located in a large ocean. This island is not on any map. No plane or ship passes it. A warm water current flows past the island. The highest elevation is a three hundred foot hill at the north end of the island. A cave is in the hill. In the cave is a box. The box is in a puddle of water. Inside the box is 500 pounds of what. The what is not wet. The box is waterproof. There is a fresh water spring on the island. One-third of the island is covered with plants. The rest of the island supports no vegetation.</a:t>
            </a:r>
          </a:p>
          <a:p>
            <a:pPr eaLnBrk="1" hangingPunct="1">
              <a:lnSpc>
                <a:spcPct val="80000"/>
              </a:lnSpc>
              <a:buFont typeface="Wingdings" pitchFamily="2" charset="2"/>
              <a:buNone/>
            </a:pPr>
            <a:r>
              <a:rPr lang="en-US" sz="2000" dirty="0" smtClean="0"/>
              <a:t>The transportation which brought you to the island is wrecked and sunk in deep water. If you were on a ship, the ship is sunk three miles away. Nobody knows where you are. The last time you touched land was 1,000 miles away. Nobody there knew where you were going. If you traveled by air, all contact with others was lost. Your radio went out when you were 1,000 miles away from your departure point. You have not been on anyone's radar for 800 miles. In either case, no message for help was sent. Through a miracle, no one was hurt. You are as well as you are right now.</a:t>
            </a:r>
          </a:p>
        </p:txBody>
      </p:sp>
      <p:sp>
        <p:nvSpPr>
          <p:cNvPr id="2" name="TextBox 1"/>
          <p:cNvSpPr txBox="1"/>
          <p:nvPr/>
        </p:nvSpPr>
        <p:spPr>
          <a:xfrm flipH="1">
            <a:off x="5181600" y="6019800"/>
            <a:ext cx="3429000" cy="584775"/>
          </a:xfrm>
          <a:prstGeom prst="rect">
            <a:avLst/>
          </a:prstGeom>
          <a:noFill/>
        </p:spPr>
        <p:txBody>
          <a:bodyPr wrap="square" rtlCol="0">
            <a:spAutoFit/>
          </a:bodyPr>
          <a:lstStyle/>
          <a:p>
            <a:r>
              <a:rPr lang="en-US" sz="1600" b="1" dirty="0" smtClean="0">
                <a:solidFill>
                  <a:schemeClr val="accent2">
                    <a:lumMod val="40000"/>
                    <a:lumOff val="60000"/>
                  </a:schemeClr>
                </a:solidFill>
                <a:latin typeface="Century Gothic" panose="020B0502020202020204" pitchFamily="34" charset="0"/>
              </a:rPr>
              <a:t>What is the plan? How will your survive?</a:t>
            </a:r>
            <a:endParaRPr lang="en-US" sz="1600" b="1" dirty="0">
              <a:solidFill>
                <a:schemeClr val="accent2">
                  <a:lumMod val="40000"/>
                  <a:lumOff val="60000"/>
                </a:schemeClr>
              </a:solidFill>
              <a:latin typeface="Century Gothic" panose="020B0502020202020204"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To summarize:</a:t>
            </a:r>
            <a:endParaRPr lang="en-CA" dirty="0"/>
          </a:p>
        </p:txBody>
      </p:sp>
      <p:sp>
        <p:nvSpPr>
          <p:cNvPr id="3" name="Content Placeholder 2"/>
          <p:cNvSpPr>
            <a:spLocks noGrp="1"/>
          </p:cNvSpPr>
          <p:nvPr>
            <p:ph sz="quarter" idx="1"/>
          </p:nvPr>
        </p:nvSpPr>
        <p:spPr>
          <a:xfrm>
            <a:off x="612648" y="1600200"/>
            <a:ext cx="8153400" cy="4953000"/>
          </a:xfrm>
        </p:spPr>
        <p:txBody>
          <a:bodyPr>
            <a:normAutofit lnSpcReduction="10000"/>
          </a:bodyPr>
          <a:lstStyle/>
          <a:p>
            <a:r>
              <a:rPr lang="en-CA" dirty="0" smtClean="0"/>
              <a:t>You are stuck on the island! No one can rescue you and there’s no escaping</a:t>
            </a:r>
          </a:p>
          <a:p>
            <a:r>
              <a:rPr lang="en-CA" dirty="0" smtClean="0"/>
              <a:t>You can grow food on a third of the land</a:t>
            </a:r>
          </a:p>
          <a:p>
            <a:r>
              <a:rPr lang="en-CA" dirty="0" smtClean="0"/>
              <a:t>You have access to clean water</a:t>
            </a:r>
          </a:p>
          <a:p>
            <a:r>
              <a:rPr lang="en-CA" dirty="0" smtClean="0"/>
              <a:t>You have 500lbs of a resource(s) of your choice in a waterproof box (no escape ploys)</a:t>
            </a:r>
          </a:p>
          <a:p>
            <a:r>
              <a:rPr lang="en-CA" dirty="0" smtClean="0"/>
              <a:t>It’s you and your group only as you are now.</a:t>
            </a:r>
          </a:p>
          <a:p>
            <a:r>
              <a:rPr lang="en-CA" b="1" dirty="0" smtClean="0"/>
              <a:t>WHAT IS YOUR PLAN FOR SURVIVAL?</a:t>
            </a:r>
            <a:endParaRPr lang="en-CA" b="1" dirty="0"/>
          </a:p>
        </p:txBody>
      </p:sp>
    </p:spTree>
    <p:extLst>
      <p:ext uri="{BB962C8B-B14F-4D97-AF65-F5344CB8AC3E}">
        <p14:creationId xmlns:p14="http://schemas.microsoft.com/office/powerpoint/2010/main" val="2758854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Grp="1" noChangeArrowheads="1"/>
          </p:cNvSpPr>
          <p:nvPr>
            <p:ph type="title"/>
          </p:nvPr>
        </p:nvSpPr>
        <p:spPr/>
        <p:txBody>
          <a:bodyPr/>
          <a:lstStyle/>
          <a:p>
            <a:pPr eaLnBrk="1" hangingPunct="1">
              <a:defRPr/>
            </a:pPr>
            <a:r>
              <a:rPr lang="en-US">
                <a:ea typeface="ＭＳ Ｐゴシック" charset="0"/>
                <a:cs typeface="+mj-cs"/>
              </a:rPr>
              <a:t>Things to Consider</a:t>
            </a:r>
          </a:p>
        </p:txBody>
      </p:sp>
      <p:sp>
        <p:nvSpPr>
          <p:cNvPr id="11267" name="Rectangle 5"/>
          <p:cNvSpPr>
            <a:spLocks noGrp="1" noChangeArrowheads="1"/>
          </p:cNvSpPr>
          <p:nvPr>
            <p:ph sz="quarter" idx="1"/>
          </p:nvPr>
        </p:nvSpPr>
        <p:spPr>
          <a:xfrm>
            <a:off x="762000" y="1905000"/>
            <a:ext cx="7520940" cy="3776172"/>
          </a:xfrm>
        </p:spPr>
        <p:txBody>
          <a:bodyPr>
            <a:normAutofit lnSpcReduction="10000"/>
          </a:bodyPr>
          <a:lstStyle/>
          <a:p>
            <a:pPr marL="533400" indent="-533400" eaLnBrk="1" hangingPunct="1">
              <a:buSzTx/>
              <a:buFont typeface="Wingdings" pitchFamily="2" charset="2"/>
              <a:buAutoNum type="arabicPeriod"/>
              <a:defRPr/>
            </a:pPr>
            <a:r>
              <a:rPr lang="en-US" sz="2400" dirty="0" smtClean="0">
                <a:ea typeface="+mn-ea"/>
                <a:cs typeface="+mn-cs"/>
              </a:rPr>
              <a:t>Do we know that there is no one else there?</a:t>
            </a:r>
          </a:p>
          <a:p>
            <a:pPr marL="533400" indent="-533400" eaLnBrk="1" hangingPunct="1">
              <a:buSzTx/>
              <a:buFont typeface="Wingdings" pitchFamily="2" charset="2"/>
              <a:buAutoNum type="arabicPeriod"/>
              <a:defRPr/>
            </a:pPr>
            <a:r>
              <a:rPr lang="en-US" sz="2400" dirty="0" smtClean="0">
                <a:ea typeface="+mn-ea"/>
                <a:cs typeface="+mn-cs"/>
              </a:rPr>
              <a:t>Do we know if we need protection here?</a:t>
            </a:r>
          </a:p>
          <a:p>
            <a:pPr marL="533400" indent="-533400" eaLnBrk="1" hangingPunct="1">
              <a:buSzTx/>
              <a:buFont typeface="Wingdings" pitchFamily="2" charset="2"/>
              <a:buAutoNum type="arabicPeriod"/>
              <a:defRPr/>
            </a:pPr>
            <a:r>
              <a:rPr lang="en-US" sz="2400" dirty="0" smtClean="0">
                <a:ea typeface="+mn-ea"/>
                <a:cs typeface="+mn-cs"/>
              </a:rPr>
              <a:t>What do we have?</a:t>
            </a:r>
          </a:p>
          <a:p>
            <a:pPr marL="533400" indent="-533400" eaLnBrk="1" hangingPunct="1">
              <a:buSzTx/>
              <a:buFont typeface="Wingdings" pitchFamily="2" charset="2"/>
              <a:buAutoNum type="arabicPeriod"/>
              <a:defRPr/>
            </a:pPr>
            <a:r>
              <a:rPr lang="en-US" sz="2400" dirty="0" smtClean="0">
                <a:ea typeface="+mn-ea"/>
                <a:cs typeface="+mn-cs"/>
              </a:rPr>
              <a:t>What do we need?</a:t>
            </a:r>
          </a:p>
          <a:p>
            <a:pPr marL="533400" indent="-533400" eaLnBrk="1" hangingPunct="1">
              <a:buSzTx/>
              <a:buFont typeface="Wingdings" pitchFamily="2" charset="2"/>
              <a:buAutoNum type="arabicPeriod"/>
              <a:defRPr/>
            </a:pPr>
            <a:r>
              <a:rPr lang="en-US" sz="2400" dirty="0" smtClean="0">
                <a:ea typeface="+mn-ea"/>
                <a:cs typeface="+mn-cs"/>
              </a:rPr>
              <a:t>Who will be our leaders?</a:t>
            </a:r>
          </a:p>
          <a:p>
            <a:pPr marL="533400" indent="-533400" eaLnBrk="1" hangingPunct="1">
              <a:buSzTx/>
              <a:buFont typeface="Wingdings" pitchFamily="2" charset="2"/>
              <a:buAutoNum type="arabicPeriod"/>
              <a:defRPr/>
            </a:pPr>
            <a:r>
              <a:rPr lang="en-US" sz="2400" dirty="0" smtClean="0"/>
              <a:t>How will we divide tasks?</a:t>
            </a:r>
          </a:p>
          <a:p>
            <a:pPr marL="533400" indent="-533400" eaLnBrk="1" hangingPunct="1">
              <a:buSzTx/>
              <a:buFont typeface="Wingdings" pitchFamily="2" charset="2"/>
              <a:buAutoNum type="arabicPeriod"/>
              <a:defRPr/>
            </a:pPr>
            <a:r>
              <a:rPr lang="en-US" sz="2400" dirty="0" smtClean="0">
                <a:ea typeface="+mn-ea"/>
                <a:cs typeface="+mn-cs"/>
              </a:rPr>
              <a:t>How will we divide resources?</a:t>
            </a:r>
          </a:p>
          <a:p>
            <a:pPr marL="533400" indent="-533400" eaLnBrk="1" hangingPunct="1">
              <a:buSzTx/>
              <a:buFont typeface="Wingdings" pitchFamily="2" charset="2"/>
              <a:buAutoNum type="arabicPeriod"/>
              <a:defRPr/>
            </a:pPr>
            <a:r>
              <a:rPr lang="en-US" sz="2400" dirty="0" smtClean="0">
                <a:ea typeface="+mn-ea"/>
                <a:cs typeface="+mn-cs"/>
              </a:rPr>
              <a:t>What should we do to get started?</a:t>
            </a:r>
          </a:p>
          <a:p>
            <a:pPr marL="533400" indent="-533400" eaLnBrk="1" hangingPunct="1">
              <a:buSzTx/>
              <a:buFont typeface="Wingdings" pitchFamily="2" charset="2"/>
              <a:buAutoNum type="arabicPeriod"/>
              <a:defRPr/>
            </a:pPr>
            <a:r>
              <a:rPr lang="en-US" sz="2400" dirty="0" smtClean="0">
                <a:ea typeface="+mn-ea"/>
                <a:cs typeface="+mn-cs"/>
              </a:rPr>
              <a:t>What should we do in the first 24 hours?</a:t>
            </a:r>
          </a:p>
          <a:p>
            <a:pPr marL="0" indent="0" eaLnBrk="1" hangingPunct="1">
              <a:buSzTx/>
              <a:buFont typeface="Wingdings" pitchFamily="2" charset="2"/>
              <a:buNone/>
              <a:defRPr/>
            </a:pPr>
            <a:endParaRPr lang="en-US" dirty="0" smtClean="0">
              <a:ea typeface="+mn-ea"/>
              <a:cs typeface="+mn-cs"/>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defRPr/>
            </a:pPr>
            <a:r>
              <a:rPr lang="en-US">
                <a:ea typeface="ＭＳ Ｐゴシック" charset="0"/>
                <a:cs typeface="+mj-cs"/>
              </a:rPr>
              <a:t>Group Dynamics</a:t>
            </a:r>
          </a:p>
        </p:txBody>
      </p:sp>
      <p:sp>
        <p:nvSpPr>
          <p:cNvPr id="13315" name="Rectangle 3"/>
          <p:cNvSpPr>
            <a:spLocks noGrp="1" noChangeArrowheads="1"/>
          </p:cNvSpPr>
          <p:nvPr>
            <p:ph sz="quarter" idx="1"/>
          </p:nvPr>
        </p:nvSpPr>
        <p:spPr>
          <a:xfrm>
            <a:off x="822960" y="1752600"/>
            <a:ext cx="7520940" cy="4648200"/>
          </a:xfrm>
        </p:spPr>
        <p:txBody>
          <a:bodyPr>
            <a:normAutofit/>
          </a:bodyPr>
          <a:lstStyle/>
          <a:p>
            <a:pPr marL="533400" indent="-533400" eaLnBrk="1" hangingPunct="1">
              <a:lnSpc>
                <a:spcPct val="90000"/>
              </a:lnSpc>
              <a:buSzTx/>
              <a:buFont typeface="Wingdings" charset="0"/>
              <a:buAutoNum type="arabicPeriod"/>
              <a:defRPr/>
            </a:pPr>
            <a:r>
              <a:rPr lang="en-US" sz="2000" dirty="0">
                <a:ea typeface="ＭＳ Ｐゴシック" charset="0"/>
              </a:rPr>
              <a:t>Who began to assume dominance over the group in terms of leading the discussion or making the most suggestions.</a:t>
            </a:r>
          </a:p>
          <a:p>
            <a:pPr marL="533400" indent="-533400" eaLnBrk="1" hangingPunct="1">
              <a:lnSpc>
                <a:spcPct val="90000"/>
              </a:lnSpc>
              <a:buSzTx/>
              <a:buFont typeface="Wingdings" charset="0"/>
              <a:buAutoNum type="arabicPeriod"/>
              <a:defRPr/>
            </a:pPr>
            <a:r>
              <a:rPr lang="en-US" sz="2000" dirty="0">
                <a:ea typeface="ＭＳ Ｐゴシック" charset="0"/>
              </a:rPr>
              <a:t>Who made the most reasonable suggestions? What was the group reaction to these?</a:t>
            </a:r>
          </a:p>
          <a:p>
            <a:pPr marL="533400" indent="-533400" eaLnBrk="1" hangingPunct="1">
              <a:lnSpc>
                <a:spcPct val="90000"/>
              </a:lnSpc>
              <a:buSzTx/>
              <a:buFont typeface="Wingdings" charset="0"/>
              <a:buAutoNum type="arabicPeriod"/>
              <a:defRPr/>
            </a:pPr>
            <a:r>
              <a:rPr lang="en-US" sz="2000" dirty="0">
                <a:ea typeface="ＭＳ Ｐゴシック" charset="0"/>
              </a:rPr>
              <a:t>What was the first decision made by the entire group? How was it made (domination by one or a few; apathy by the majority; vote by the group; etc</a:t>
            </a:r>
            <a:r>
              <a:rPr lang="en-US" sz="2000" dirty="0" smtClean="0">
                <a:ea typeface="ＭＳ Ｐゴシック" charset="0"/>
              </a:rPr>
              <a:t>.)?</a:t>
            </a:r>
          </a:p>
          <a:p>
            <a:pPr marL="533400" indent="-533400">
              <a:buFont typeface="Wingdings" charset="0"/>
              <a:buAutoNum type="arabicPeriod" startAt="4"/>
              <a:defRPr/>
            </a:pPr>
            <a:r>
              <a:rPr lang="en-US" sz="2000" dirty="0">
                <a:ea typeface="ＭＳ Ｐゴシック" charset="0"/>
              </a:rPr>
              <a:t>Who became the group recorder? How did the person get the responsibility?</a:t>
            </a:r>
          </a:p>
          <a:p>
            <a:pPr marL="533400" indent="-533400">
              <a:buFont typeface="Wingdings" charset="0"/>
              <a:buAutoNum type="arabicPeriod" startAt="4"/>
              <a:defRPr/>
            </a:pPr>
            <a:r>
              <a:rPr lang="en-US" sz="2000" dirty="0">
                <a:ea typeface="ＭＳ Ｐゴシック" charset="0"/>
              </a:rPr>
              <a:t>What was the first rule the group established?</a:t>
            </a:r>
          </a:p>
          <a:p>
            <a:pPr marL="533400" indent="-533400">
              <a:buFont typeface="Wingdings" charset="0"/>
              <a:buAutoNum type="arabicPeriod" startAt="4"/>
              <a:defRPr/>
            </a:pPr>
            <a:r>
              <a:rPr lang="en-US" sz="2000" dirty="0">
                <a:ea typeface="ＭＳ Ｐゴシック" charset="0"/>
              </a:rPr>
              <a:t>How did the group deal with the concept of Scarcity?</a:t>
            </a:r>
          </a:p>
          <a:p>
            <a:pPr marL="0" indent="0" eaLnBrk="1" hangingPunct="1">
              <a:lnSpc>
                <a:spcPct val="90000"/>
              </a:lnSpc>
              <a:buSzTx/>
              <a:defRPr/>
            </a:pPr>
            <a:r>
              <a:rPr lang="en-US" sz="1800" dirty="0" smtClean="0">
                <a:ea typeface="ＭＳ Ｐゴシック" charset="0"/>
                <a:cs typeface="+mn-cs"/>
              </a:rPr>
              <a:t>(Put on other side of the paper)</a:t>
            </a:r>
            <a:endParaRPr lang="en-US" sz="1800" dirty="0">
              <a:ea typeface="ＭＳ Ｐゴシック" charset="0"/>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667000" y="381000"/>
            <a:ext cx="7520940" cy="548640"/>
          </a:xfrm>
        </p:spPr>
        <p:txBody>
          <a:bodyPr>
            <a:normAutofit fontScale="90000"/>
          </a:bodyPr>
          <a:lstStyle/>
          <a:p>
            <a:pPr eaLnBrk="1" hangingPunct="1">
              <a:defRPr/>
            </a:pPr>
            <a:r>
              <a:rPr lang="en-US" dirty="0">
                <a:ea typeface="ＭＳ Ｐゴシック" charset="0"/>
                <a:cs typeface="+mj-cs"/>
              </a:rPr>
              <a:t>What is Economics?</a:t>
            </a:r>
          </a:p>
        </p:txBody>
      </p:sp>
      <p:sp>
        <p:nvSpPr>
          <p:cNvPr id="4099" name="Rectangle 3"/>
          <p:cNvSpPr>
            <a:spLocks noGrp="1" noChangeArrowheads="1"/>
          </p:cNvSpPr>
          <p:nvPr>
            <p:ph sz="quarter" idx="1"/>
          </p:nvPr>
        </p:nvSpPr>
        <p:spPr>
          <a:xfrm>
            <a:off x="594360" y="1828800"/>
            <a:ext cx="4739640" cy="4419600"/>
          </a:xfrm>
        </p:spPr>
        <p:txBody>
          <a:bodyPr>
            <a:normAutofit/>
          </a:bodyPr>
          <a:lstStyle/>
          <a:p>
            <a:pPr marL="0" indent="0" eaLnBrk="1" hangingPunct="1">
              <a:lnSpc>
                <a:spcPct val="90000"/>
              </a:lnSpc>
              <a:defRPr/>
            </a:pPr>
            <a:r>
              <a:rPr lang="en-US" sz="2400" dirty="0" smtClean="0">
                <a:ea typeface="ＭＳ Ｐゴシック" charset="0"/>
              </a:rPr>
              <a:t>Oxford Dictionary Definition:</a:t>
            </a:r>
          </a:p>
          <a:p>
            <a:pPr marL="320040" lvl="1" indent="0">
              <a:lnSpc>
                <a:spcPct val="90000"/>
              </a:lnSpc>
              <a:defRPr/>
            </a:pPr>
            <a:r>
              <a:rPr lang="en-US" sz="2100" b="1" dirty="0" smtClean="0">
                <a:ea typeface="ＭＳ Ｐゴシック" charset="0"/>
              </a:rPr>
              <a:t>The branch of knowledge </a:t>
            </a:r>
            <a:r>
              <a:rPr lang="en-US" sz="2100" dirty="0" smtClean="0">
                <a:solidFill>
                  <a:schemeClr val="bg1">
                    <a:lumMod val="50000"/>
                  </a:schemeClr>
                </a:solidFill>
                <a:ea typeface="ＭＳ Ｐゴシック" charset="0"/>
              </a:rPr>
              <a:t>(now regarded as one of the social sciences) </a:t>
            </a:r>
            <a:r>
              <a:rPr lang="en-US" sz="2100" b="1" dirty="0" smtClean="0">
                <a:ea typeface="ＭＳ Ｐゴシック" charset="0"/>
              </a:rPr>
              <a:t>that deals with the production, distribution, consumption, and transfer of wealth</a:t>
            </a:r>
            <a:r>
              <a:rPr lang="en-US" sz="2100" dirty="0" smtClean="0">
                <a:ea typeface="ＭＳ Ｐゴシック" charset="0"/>
              </a:rPr>
              <a:t>; </a:t>
            </a:r>
            <a:r>
              <a:rPr lang="en-US" sz="2100" dirty="0" smtClean="0">
                <a:solidFill>
                  <a:schemeClr val="bg1">
                    <a:lumMod val="50000"/>
                  </a:schemeClr>
                </a:solidFill>
                <a:ea typeface="ＭＳ Ｐゴシック" charset="0"/>
              </a:rPr>
              <a:t>the application of this discipline to a particular sphere; (also) the condition of a state, etc., as regards material prosperity; the financial considerations attaching to a particular activity, commodity etc.</a:t>
            </a:r>
          </a:p>
        </p:txBody>
      </p:sp>
      <p:pic>
        <p:nvPicPr>
          <p:cNvPr id="153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657600"/>
            <a:ext cx="3528713" cy="2515376"/>
          </a:xfrm>
          <a:prstGeom prst="rect">
            <a:avLst/>
          </a:prstGeom>
          <a:noFill/>
          <a:ln>
            <a:noFill/>
          </a:ln>
          <a:effectLst/>
          <a:extLst>
            <a:ext uri="{909E8E84-426E-40dd-AFC4-6F175D3DCCD1}">
              <a14:hiddenFill xmlns:a14="http://schemas.microsoft.com/office/drawing/2010/main" xmlns="">
                <a:solidFill>
                  <a:schemeClr val="accent1">
                    <a:alpha val="85001"/>
                  </a:schemeClr>
                </a:solidFill>
              </a14:hiddenFill>
            </a:ext>
            <a:ext uri="{91240B29-F687-4f45-9708-019B960494DF}">
              <a14:hiddenLine xmlns:a14="http://schemas.microsoft.com/office/drawing/2010/main" xmlns="" w="9525"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did we do this??</a:t>
            </a:r>
            <a:endParaRPr lang="en-US" dirty="0"/>
          </a:p>
        </p:txBody>
      </p:sp>
      <p:sp>
        <p:nvSpPr>
          <p:cNvPr id="3" name="Content Placeholder 2"/>
          <p:cNvSpPr>
            <a:spLocks noGrp="1"/>
          </p:cNvSpPr>
          <p:nvPr>
            <p:ph sz="quarter" idx="1"/>
          </p:nvPr>
        </p:nvSpPr>
        <p:spPr/>
        <p:txBody>
          <a:bodyPr>
            <a:normAutofit fontScale="85000" lnSpcReduction="20000"/>
          </a:bodyPr>
          <a:lstStyle/>
          <a:p>
            <a:r>
              <a:rPr lang="en-US" dirty="0" smtClean="0"/>
              <a:t>This activity brings up a number of Economic topics:</a:t>
            </a:r>
          </a:p>
          <a:p>
            <a:pPr>
              <a:buAutoNum type="arabicPeriod"/>
            </a:pPr>
            <a:r>
              <a:rPr lang="en-US" dirty="0" smtClean="0"/>
              <a:t>Who’s in charge? Politics</a:t>
            </a:r>
          </a:p>
          <a:p>
            <a:pPr>
              <a:buAutoNum type="arabicPeriod"/>
            </a:pPr>
            <a:r>
              <a:rPr lang="en-US" dirty="0" smtClean="0"/>
              <a:t>What do we need to survive? Materials, Money/Exchange, Food</a:t>
            </a:r>
          </a:p>
          <a:p>
            <a:pPr>
              <a:buAutoNum type="arabicPeriod"/>
            </a:pPr>
            <a:r>
              <a:rPr lang="en-US" dirty="0" smtClean="0"/>
              <a:t>How do you determine who gets what? Distribution of Wealth</a:t>
            </a:r>
          </a:p>
          <a:p>
            <a:pPr>
              <a:buAutoNum type="arabicPeriod"/>
            </a:pPr>
            <a:r>
              <a:rPr lang="en-US" dirty="0" smtClean="0"/>
              <a:t>How much food is on the island? Supply</a:t>
            </a:r>
          </a:p>
          <a:p>
            <a:pPr>
              <a:buAutoNum type="arabicPeriod"/>
            </a:pPr>
            <a:r>
              <a:rPr lang="en-US" dirty="0" smtClean="0"/>
              <a:t>Do different people have different needs? Demand</a:t>
            </a:r>
          </a:p>
          <a:p>
            <a:pPr>
              <a:buAutoNum type="arabicPeriod"/>
            </a:pPr>
            <a:r>
              <a:rPr lang="en-US" dirty="0" smtClean="0"/>
              <a:t>What are you willing to give up for something else? Scarcity</a:t>
            </a:r>
          </a:p>
          <a:p>
            <a:pPr>
              <a:buAutoNum type="arabicPeriod"/>
            </a:pPr>
            <a:endParaRPr lang="en-US" dirty="0" smtClean="0"/>
          </a:p>
          <a:p>
            <a:pPr>
              <a:buAutoNum type="arabicPeriod"/>
            </a:pPr>
            <a:endParaRPr lang="en-US" dirty="0"/>
          </a:p>
        </p:txBody>
      </p:sp>
    </p:spTree>
    <p:extLst>
      <p:ext uri="{BB962C8B-B14F-4D97-AF65-F5344CB8AC3E}">
        <p14:creationId xmlns:p14="http://schemas.microsoft.com/office/powerpoint/2010/main" val="1658329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ctrTitle"/>
          </p:nvPr>
        </p:nvSpPr>
        <p:spPr>
          <a:extLst>
            <a:ext uri="{FAA26D3D-D897-4be2-8F04-BA451C77F1D7}">
              <ma14:placeholderFlag xmlns:ma14="http://schemas.microsoft.com/office/mac/drawingml/2011/main" xmlns="" val="1"/>
            </a:ext>
          </a:extLst>
        </p:spPr>
        <p:txBody>
          <a:bodyPr/>
          <a:lstStyle/>
          <a:p>
            <a:pPr eaLnBrk="1" hangingPunct="1">
              <a:defRPr/>
            </a:pPr>
            <a:r>
              <a:rPr lang="en-US" dirty="0" smtClean="0">
                <a:ea typeface="ＭＳ Ｐゴシック" charset="0"/>
                <a:cs typeface="+mj-cs"/>
              </a:rPr>
              <a:t>The Economic </a:t>
            </a:r>
            <a:r>
              <a:rPr lang="en-US" dirty="0" err="1" smtClean="0">
                <a:ea typeface="ＭＳ Ｐゴシック" charset="0"/>
                <a:cs typeface="+mj-cs"/>
              </a:rPr>
              <a:t>PRoblem</a:t>
            </a:r>
            <a:endParaRPr lang="en-US" dirty="0">
              <a:ea typeface="ＭＳ Ｐゴシック" charset="0"/>
              <a:cs typeface="+mj-cs"/>
            </a:endParaRPr>
          </a:p>
        </p:txBody>
      </p:sp>
      <p:sp>
        <p:nvSpPr>
          <p:cNvPr id="15363" name="Rectangle 5"/>
          <p:cNvSpPr>
            <a:spLocks noGrp="1" noChangeArrowheads="1"/>
          </p:cNvSpPr>
          <p:nvPr>
            <p:ph type="subTitle" idx="1"/>
          </p:nvPr>
        </p:nvSpPr>
        <p:spPr>
          <a:extLst>
            <a:ext uri="{FAA26D3D-D897-4be2-8F04-BA451C77F1D7}">
              <ma14:placeholderFlag xmlns:ma14="http://schemas.microsoft.com/office/mac/drawingml/2011/main" xmlns="" val="1"/>
            </a:ext>
          </a:extLst>
        </p:spPr>
        <p:txBody>
          <a:bodyPr/>
          <a:lstStyle/>
          <a:p>
            <a:pPr eaLnBrk="1" hangingPunct="1">
              <a:buFont typeface="Wingdings" charset="0"/>
              <a:buNone/>
              <a:defRPr/>
            </a:pPr>
            <a:endParaRPr lang="en-US">
              <a:ea typeface="ＭＳ Ｐゴシック" charset="0"/>
              <a:cs typeface="+mn-cs"/>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dirty="0">
                <a:ea typeface="ＭＳ Ｐゴシック" charset="0"/>
                <a:cs typeface="+mj-cs"/>
              </a:rPr>
              <a:t>What is Economics?</a:t>
            </a:r>
          </a:p>
        </p:txBody>
      </p:sp>
      <p:sp>
        <p:nvSpPr>
          <p:cNvPr id="16387" name="Rectangle 3"/>
          <p:cNvSpPr>
            <a:spLocks noGrp="1" noChangeArrowheads="1"/>
          </p:cNvSpPr>
          <p:nvPr>
            <p:ph sz="quarter" idx="1"/>
          </p:nvPr>
        </p:nvSpPr>
        <p:spPr>
          <a:xfrm>
            <a:off x="457200" y="1752600"/>
            <a:ext cx="8305800" cy="3928572"/>
          </a:xfrm>
        </p:spPr>
        <p:txBody>
          <a:bodyPr>
            <a:normAutofit/>
          </a:bodyPr>
          <a:lstStyle/>
          <a:p>
            <a:pPr eaLnBrk="1" hangingPunct="1"/>
            <a:r>
              <a:rPr lang="en-US" sz="2400" dirty="0" smtClean="0"/>
              <a:t>Economics </a:t>
            </a:r>
            <a:r>
              <a:rPr lang="en-US" sz="1800" dirty="0" smtClean="0"/>
              <a:t>is the study of the use of scarce resources to satisfy unlimited human wants.</a:t>
            </a:r>
          </a:p>
          <a:p>
            <a:pPr eaLnBrk="1" hangingPunct="1"/>
            <a:endParaRPr lang="en-US" sz="1800" dirty="0" smtClean="0"/>
          </a:p>
          <a:p>
            <a:pPr eaLnBrk="1" hangingPunct="1"/>
            <a:r>
              <a:rPr lang="en-US" sz="2400" dirty="0" smtClean="0"/>
              <a:t>What are  Resources?</a:t>
            </a:r>
          </a:p>
          <a:p>
            <a:pPr lvl="1"/>
            <a:r>
              <a:rPr lang="en-US" sz="2000" dirty="0" smtClean="0"/>
              <a:t>Another term for resources:</a:t>
            </a:r>
            <a:r>
              <a:rPr lang="en-US" sz="2000" b="0" dirty="0" smtClean="0"/>
              <a:t> </a:t>
            </a:r>
            <a:r>
              <a:rPr lang="en-US" sz="2000" b="1" u="sng" dirty="0"/>
              <a:t>factors of </a:t>
            </a:r>
            <a:r>
              <a:rPr lang="en-US" sz="2000" b="1" u="sng" dirty="0" smtClean="0"/>
              <a:t>production </a:t>
            </a:r>
            <a:r>
              <a:rPr lang="en-US" sz="2000" b="0" dirty="0" smtClean="0"/>
              <a:t>(specifically for labor, land and capital)</a:t>
            </a:r>
            <a:endParaRPr lang="en-US" sz="2000" b="0" dirty="0"/>
          </a:p>
          <a:p>
            <a:pPr lvl="1"/>
            <a:r>
              <a:rPr lang="en-US" sz="2000" b="0" dirty="0"/>
              <a:t>Goods (tangible) versus Services (intangible)</a:t>
            </a:r>
          </a:p>
          <a:p>
            <a:pPr lvl="1"/>
            <a:r>
              <a:rPr lang="en-US" sz="2000" b="0" dirty="0"/>
              <a:t>Production – act of making </a:t>
            </a:r>
            <a:r>
              <a:rPr lang="en-US" sz="2000" dirty="0" smtClean="0"/>
              <a:t>resources</a:t>
            </a:r>
            <a:endParaRPr lang="en-US" sz="2000" b="0" dirty="0"/>
          </a:p>
          <a:p>
            <a:pPr lvl="1"/>
            <a:r>
              <a:rPr lang="en-US" sz="2000" b="0" dirty="0"/>
              <a:t>Consumption – act of </a:t>
            </a:r>
            <a:r>
              <a:rPr lang="en-US" sz="2000" b="0" dirty="0" smtClean="0"/>
              <a:t>using resources to </a:t>
            </a:r>
            <a:r>
              <a:rPr lang="en-US" sz="2000" b="0" dirty="0"/>
              <a:t>satisfy wants</a:t>
            </a:r>
          </a:p>
          <a:p>
            <a:pPr eaLnBrk="1" hangingPunct="1"/>
            <a:endParaRPr lang="en-US" sz="2400" dirty="0" smtClean="0"/>
          </a:p>
          <a:p>
            <a:pPr eaLnBrk="1" hangingPunct="1"/>
            <a:endParaRPr lang="en-US" sz="1800" dirty="0" smtClean="0"/>
          </a:p>
          <a:p>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dirty="0" smtClean="0">
                <a:ea typeface="ＭＳ Ｐゴシック" charset="0"/>
                <a:cs typeface="+mj-cs"/>
              </a:rPr>
              <a:t>The Economic Problem</a:t>
            </a:r>
            <a:endParaRPr lang="en-US" dirty="0">
              <a:ea typeface="ＭＳ Ｐゴシック" charset="0"/>
              <a:cs typeface="+mj-cs"/>
            </a:endParaRPr>
          </a:p>
        </p:txBody>
      </p:sp>
      <p:sp>
        <p:nvSpPr>
          <p:cNvPr id="16387" name="Rectangle 3"/>
          <p:cNvSpPr>
            <a:spLocks noGrp="1" noChangeArrowheads="1"/>
          </p:cNvSpPr>
          <p:nvPr>
            <p:ph sz="quarter" idx="1"/>
          </p:nvPr>
        </p:nvSpPr>
        <p:spPr>
          <a:xfrm>
            <a:off x="533400" y="1905000"/>
            <a:ext cx="8305800" cy="3928572"/>
          </a:xfrm>
        </p:spPr>
        <p:txBody>
          <a:bodyPr>
            <a:normAutofit/>
          </a:bodyPr>
          <a:lstStyle/>
          <a:p>
            <a:r>
              <a:rPr lang="en-US" sz="1800" dirty="0" smtClean="0">
                <a:hlinkClick r:id="rId2"/>
              </a:rPr>
              <a:t>http://www.investopedia.com/terms/s/scarcity.asp</a:t>
            </a:r>
            <a:endParaRPr lang="en-US" sz="1800" dirty="0" smtClean="0"/>
          </a:p>
          <a:p>
            <a:pPr eaLnBrk="1" hangingPunct="1"/>
            <a:r>
              <a:rPr lang="en-US" sz="2400" dirty="0" smtClean="0"/>
              <a:t>Scarcity </a:t>
            </a:r>
            <a:r>
              <a:rPr lang="en-US" sz="1800" dirty="0" smtClean="0"/>
              <a:t>is inevitable and is central to economic problems.</a:t>
            </a:r>
          </a:p>
          <a:p>
            <a:r>
              <a:rPr lang="en-US" sz="1800" i="1" dirty="0" err="1" smtClean="0"/>
              <a:t>Def</a:t>
            </a:r>
            <a:r>
              <a:rPr lang="en-US" sz="1800" i="1" dirty="0" smtClean="0"/>
              <a:t>: The </a:t>
            </a:r>
            <a:r>
              <a:rPr lang="en-US" sz="1800" i="1" dirty="0"/>
              <a:t>basic economic problem that arises because people have unlimited wants but resources are limited. Because of scarcity, various economic decisions must be made to allocate resources efficiently</a:t>
            </a:r>
            <a:r>
              <a:rPr lang="en-US" sz="1800" i="1" dirty="0" smtClean="0"/>
              <a:t>.</a:t>
            </a:r>
            <a:endParaRPr lang="en-US" sz="1800" dirty="0" smtClean="0"/>
          </a:p>
          <a:p>
            <a:pPr lvl="1" eaLnBrk="1" hangingPunct="1"/>
            <a:r>
              <a:rPr lang="en-US" sz="1800" dirty="0" smtClean="0"/>
              <a:t>What are society</a:t>
            </a:r>
            <a:r>
              <a:rPr lang="ja-JP" altLang="en-US" sz="1800" dirty="0" smtClean="0"/>
              <a:t>’</a:t>
            </a:r>
            <a:r>
              <a:rPr lang="en-US" altLang="ja-JP" sz="1800" dirty="0" smtClean="0"/>
              <a:t>s resources?</a:t>
            </a:r>
          </a:p>
          <a:p>
            <a:pPr lvl="2"/>
            <a:r>
              <a:rPr lang="en-US" altLang="ja-JP" sz="1800" dirty="0" smtClean="0"/>
              <a:t>What are some of Canada’s resources?</a:t>
            </a:r>
          </a:p>
          <a:p>
            <a:pPr lvl="1" eaLnBrk="1" hangingPunct="1"/>
            <a:r>
              <a:rPr lang="en-US" sz="1800" dirty="0" smtClean="0"/>
              <a:t>Why is scarcity inevitable?</a:t>
            </a:r>
          </a:p>
          <a:p>
            <a:pPr lvl="2"/>
            <a:r>
              <a:rPr lang="en-US" sz="1800" dirty="0" err="1" smtClean="0"/>
              <a:t>Greeeeeed</a:t>
            </a:r>
            <a:r>
              <a:rPr lang="en-US" sz="1800" dirty="0" smtClean="0"/>
              <a:t> (unlimited wants)</a:t>
            </a:r>
          </a:p>
          <a:p>
            <a:pPr lvl="1" eaLnBrk="1" hangingPunct="1"/>
            <a:r>
              <a:rPr lang="en-US" sz="1800" dirty="0" smtClean="0"/>
              <a:t>What are the consequences of scarcity?</a:t>
            </a:r>
          </a:p>
          <a:p>
            <a:pPr lvl="2"/>
            <a:r>
              <a:rPr lang="en-US" sz="1800" dirty="0" smtClean="0"/>
              <a:t>You need to make a choice! (Opportunity Cost)</a:t>
            </a:r>
          </a:p>
          <a:p>
            <a:endParaRPr lang="en-US" dirty="0" smtClean="0"/>
          </a:p>
        </p:txBody>
      </p:sp>
    </p:spTree>
    <p:extLst>
      <p:ext uri="{BB962C8B-B14F-4D97-AF65-F5344CB8AC3E}">
        <p14:creationId xmlns:p14="http://schemas.microsoft.com/office/powerpoint/2010/main" val="526804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38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38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38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3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defRPr/>
            </a:pPr>
            <a:r>
              <a:rPr lang="en-US" dirty="0" smtClean="0">
                <a:ea typeface="ＭＳ Ｐゴシック" charset="0"/>
                <a:cs typeface="+mj-cs"/>
              </a:rPr>
              <a:t>The Economic Problem</a:t>
            </a:r>
            <a:endParaRPr lang="en-US" dirty="0">
              <a:ea typeface="ＭＳ Ｐゴシック" charset="0"/>
              <a:cs typeface="+mj-cs"/>
            </a:endParaRPr>
          </a:p>
        </p:txBody>
      </p:sp>
      <p:sp>
        <p:nvSpPr>
          <p:cNvPr id="16387" name="Rectangle 3"/>
          <p:cNvSpPr>
            <a:spLocks noGrp="1" noChangeArrowheads="1"/>
          </p:cNvSpPr>
          <p:nvPr>
            <p:ph sz="quarter" idx="1"/>
          </p:nvPr>
        </p:nvSpPr>
        <p:spPr>
          <a:xfrm>
            <a:off x="533400" y="1905000"/>
            <a:ext cx="8305800" cy="3928572"/>
          </a:xfrm>
        </p:spPr>
        <p:txBody>
          <a:bodyPr>
            <a:normAutofit/>
          </a:bodyPr>
          <a:lstStyle/>
          <a:p>
            <a:pPr>
              <a:lnSpc>
                <a:spcPct val="90000"/>
              </a:lnSpc>
              <a:defRPr/>
            </a:pPr>
            <a:r>
              <a:rPr lang="en-US" sz="3200" dirty="0">
                <a:ea typeface="ＭＳ Ｐゴシック" charset="0"/>
              </a:rPr>
              <a:t>Discussion: What are some wants you have? Needs? What is the difference between the two?</a:t>
            </a:r>
          </a:p>
          <a:p>
            <a:pPr>
              <a:lnSpc>
                <a:spcPct val="90000"/>
              </a:lnSpc>
              <a:defRPr/>
            </a:pPr>
            <a:r>
              <a:rPr lang="en-US" sz="3200" dirty="0">
                <a:ea typeface="ＭＳ Ｐゴシック" charset="0"/>
              </a:rPr>
              <a:t>Think of a time when you were faced with Scarcity. What did you have to do?</a:t>
            </a:r>
          </a:p>
          <a:p>
            <a:endParaRPr lang="en-US" dirty="0" smtClean="0"/>
          </a:p>
        </p:txBody>
      </p:sp>
    </p:spTree>
    <p:extLst>
      <p:ext uri="{BB962C8B-B14F-4D97-AF65-F5344CB8AC3E}">
        <p14:creationId xmlns:p14="http://schemas.microsoft.com/office/powerpoint/2010/main" val="14932644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defRPr/>
            </a:pPr>
            <a:r>
              <a:rPr lang="en-US" dirty="0" smtClean="0">
                <a:ea typeface="ＭＳ Ｐゴシック" charset="0"/>
                <a:cs typeface="+mj-cs"/>
              </a:rPr>
              <a:t>The Economic Problem</a:t>
            </a:r>
            <a:endParaRPr lang="en-US" dirty="0">
              <a:ea typeface="ＭＳ Ｐゴシック" charset="0"/>
              <a:cs typeface="+mj-cs"/>
            </a:endParaRPr>
          </a:p>
        </p:txBody>
      </p:sp>
      <p:sp>
        <p:nvSpPr>
          <p:cNvPr id="18435" name="Rectangle 3"/>
          <p:cNvSpPr>
            <a:spLocks noGrp="1" noChangeArrowheads="1"/>
          </p:cNvSpPr>
          <p:nvPr>
            <p:ph sz="quarter" idx="1"/>
          </p:nvPr>
        </p:nvSpPr>
        <p:spPr/>
        <p:txBody>
          <a:bodyPr>
            <a:normAutofit/>
          </a:bodyPr>
          <a:lstStyle/>
          <a:p>
            <a:pPr eaLnBrk="1" hangingPunct="1">
              <a:buFont typeface="Wingdings" charset="0"/>
              <a:buNone/>
              <a:defRPr/>
            </a:pPr>
            <a:r>
              <a:rPr lang="en-US" sz="1800" dirty="0">
                <a:ea typeface="ＭＳ Ｐゴシック" charset="0"/>
                <a:cs typeface="+mn-cs"/>
              </a:rPr>
              <a:t>Choice</a:t>
            </a:r>
          </a:p>
          <a:p>
            <a:pPr eaLnBrk="1" hangingPunct="1">
              <a:buFont typeface="Wingdings" charset="0"/>
              <a:buChar char="p"/>
              <a:defRPr/>
            </a:pPr>
            <a:r>
              <a:rPr lang="en-US" sz="1800" dirty="0">
                <a:ea typeface="ＭＳ Ｐゴシック" charset="0"/>
                <a:cs typeface="+mn-cs"/>
              </a:rPr>
              <a:t>Scarcity implies the need for choice</a:t>
            </a:r>
          </a:p>
          <a:p>
            <a:pPr eaLnBrk="1" hangingPunct="1">
              <a:buFont typeface="Wingdings" charset="0"/>
              <a:buChar char="p"/>
              <a:defRPr/>
            </a:pPr>
            <a:r>
              <a:rPr lang="en-US" sz="1800" dirty="0">
                <a:ea typeface="ＭＳ Ｐゴシック" charset="0"/>
                <a:cs typeface="+mn-cs"/>
              </a:rPr>
              <a:t>Problem of deciding what to produce and how much each person will consume.</a:t>
            </a:r>
          </a:p>
          <a:p>
            <a:pPr eaLnBrk="1" hangingPunct="1">
              <a:buFont typeface="Wingdings" charset="0"/>
              <a:buChar char="p"/>
              <a:defRPr/>
            </a:pPr>
            <a:r>
              <a:rPr lang="en-US" sz="1800" dirty="0">
                <a:ea typeface="ＭＳ Ｐゴシック" charset="0"/>
                <a:cs typeface="+mn-cs"/>
              </a:rPr>
              <a:t>Who makes the choices?</a:t>
            </a:r>
          </a:p>
          <a:p>
            <a:pPr eaLnBrk="1" hangingPunct="1">
              <a:buFont typeface="Wingdings" charset="0"/>
              <a:buChar char="p"/>
              <a:defRPr/>
            </a:pPr>
            <a:r>
              <a:rPr lang="en-US" sz="1800" dirty="0">
                <a:ea typeface="ＭＳ Ｐゴシック" charset="0"/>
                <a:cs typeface="+mn-cs"/>
              </a:rPr>
              <a:t>How are those choices made?</a:t>
            </a:r>
          </a:p>
          <a:p>
            <a:pPr eaLnBrk="1" hangingPunct="1">
              <a:buFont typeface="Wingdings" charset="0"/>
              <a:buChar char="p"/>
              <a:defRPr/>
            </a:pPr>
            <a:r>
              <a:rPr lang="en-US" sz="1800" dirty="0">
                <a:ea typeface="ＭＳ Ｐゴシック" charset="0"/>
                <a:cs typeface="+mn-cs"/>
              </a:rPr>
              <a:t>Making choices implies the existence of </a:t>
            </a:r>
            <a:r>
              <a:rPr lang="en-US" sz="1800" dirty="0" smtClean="0">
                <a:ea typeface="ＭＳ Ｐゴシック" charset="0"/>
                <a:cs typeface="+mn-cs"/>
              </a:rPr>
              <a:t>costs</a:t>
            </a:r>
          </a:p>
          <a:p>
            <a:pPr eaLnBrk="1" hangingPunct="1">
              <a:buFont typeface="Wingdings" charset="0"/>
              <a:buChar char="p"/>
              <a:defRPr/>
            </a:pPr>
            <a:endParaRPr lang="en-US" sz="1800" dirty="0">
              <a:ea typeface="ＭＳ Ｐゴシック" charset="0"/>
            </a:endParaRPr>
          </a:p>
          <a:p>
            <a:pPr>
              <a:lnSpc>
                <a:spcPct val="90000"/>
              </a:lnSpc>
              <a:defRPr/>
            </a:pPr>
            <a:endParaRPr lang="en-US" sz="1800" dirty="0">
              <a:ea typeface="ＭＳ Ｐゴシック"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smtClean="0"/>
              <a:t>Missing out on the benefits of an alternative option</a:t>
            </a:r>
            <a:endParaRPr lang="en-CA" dirty="0"/>
          </a:p>
        </p:txBody>
      </p:sp>
      <p:sp>
        <p:nvSpPr>
          <p:cNvPr id="3" name="Title 2"/>
          <p:cNvSpPr>
            <a:spLocks noGrp="1"/>
          </p:cNvSpPr>
          <p:nvPr>
            <p:ph type="title"/>
          </p:nvPr>
        </p:nvSpPr>
        <p:spPr/>
        <p:txBody>
          <a:bodyPr/>
          <a:lstStyle/>
          <a:p>
            <a:r>
              <a:rPr lang="en-CA" dirty="0" smtClean="0"/>
              <a:t>OPPORTUNITY COST</a:t>
            </a:r>
            <a:endParaRPr lang="en-CA" dirty="0"/>
          </a:p>
        </p:txBody>
      </p:sp>
    </p:spTree>
    <p:extLst>
      <p:ext uri="{BB962C8B-B14F-4D97-AF65-F5344CB8AC3E}">
        <p14:creationId xmlns:p14="http://schemas.microsoft.com/office/powerpoint/2010/main" val="24149743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defRPr/>
            </a:pPr>
            <a:r>
              <a:rPr lang="en-US">
                <a:ea typeface="ＭＳ Ｐゴシック" charset="0"/>
                <a:cs typeface="+mj-cs"/>
              </a:rPr>
              <a:t>What is Economics?</a:t>
            </a:r>
          </a:p>
        </p:txBody>
      </p:sp>
      <p:sp>
        <p:nvSpPr>
          <p:cNvPr id="19459" name="Rectangle 3"/>
          <p:cNvSpPr>
            <a:spLocks noGrp="1" noChangeArrowheads="1"/>
          </p:cNvSpPr>
          <p:nvPr>
            <p:ph sz="quarter" idx="1"/>
          </p:nvPr>
        </p:nvSpPr>
        <p:spPr>
          <a:xfrm>
            <a:off x="822960" y="1600200"/>
            <a:ext cx="7520940" cy="4495800"/>
          </a:xfrm>
        </p:spPr>
        <p:txBody>
          <a:bodyPr>
            <a:normAutofit fontScale="62500" lnSpcReduction="20000"/>
          </a:bodyPr>
          <a:lstStyle/>
          <a:p>
            <a:pPr eaLnBrk="1" hangingPunct="1">
              <a:buFont typeface="Wingdings" charset="0"/>
              <a:buNone/>
              <a:defRPr/>
            </a:pPr>
            <a:r>
              <a:rPr lang="en-US" sz="2800" dirty="0">
                <a:ea typeface="ＭＳ Ｐゴシック" charset="0"/>
                <a:cs typeface="+mn-cs"/>
              </a:rPr>
              <a:t>Opportunity Cost</a:t>
            </a:r>
          </a:p>
          <a:p>
            <a:pPr eaLnBrk="1" hangingPunct="1">
              <a:buFont typeface="Wingdings" charset="0"/>
              <a:buChar char="p"/>
              <a:defRPr/>
            </a:pPr>
            <a:r>
              <a:rPr lang="en-US" dirty="0">
                <a:ea typeface="ＭＳ Ｐゴシック" charset="0"/>
                <a:cs typeface="+mn-cs"/>
              </a:rPr>
              <a:t>The </a:t>
            </a:r>
            <a:r>
              <a:rPr lang="en-US" b="1" u="sng" dirty="0">
                <a:ea typeface="ＭＳ Ｐゴシック" charset="0"/>
                <a:cs typeface="+mn-cs"/>
              </a:rPr>
              <a:t>opportunity cost</a:t>
            </a:r>
            <a:r>
              <a:rPr lang="en-US" dirty="0">
                <a:ea typeface="ＭＳ Ｐゴシック" charset="0"/>
                <a:cs typeface="+mn-cs"/>
              </a:rPr>
              <a:t> of using resources for a certain purpose is the benefit given up by not using them in the best alternative way</a:t>
            </a:r>
            <a:r>
              <a:rPr lang="en-US" dirty="0" smtClean="0">
                <a:ea typeface="ＭＳ Ｐゴシック" charset="0"/>
                <a:cs typeface="+mn-cs"/>
              </a:rPr>
              <a:t>.</a:t>
            </a:r>
            <a:endParaRPr lang="en-US" dirty="0">
              <a:ea typeface="ＭＳ Ｐゴシック" charset="0"/>
            </a:endParaRPr>
          </a:p>
          <a:p>
            <a:pPr eaLnBrk="1" hangingPunct="1">
              <a:buFont typeface="Wingdings" charset="0"/>
              <a:buChar char="p"/>
              <a:defRPr/>
            </a:pPr>
            <a:r>
              <a:rPr lang="en-US" dirty="0" smtClean="0">
                <a:ea typeface="ＭＳ Ｐゴシック" charset="0"/>
                <a:cs typeface="+mn-cs"/>
              </a:rPr>
              <a:t>The cost is the benefits you could hav</a:t>
            </a:r>
            <a:r>
              <a:rPr lang="en-US" dirty="0" smtClean="0">
                <a:ea typeface="ＭＳ Ｐゴシック" charset="0"/>
              </a:rPr>
              <a:t>e had with the other alternative</a:t>
            </a:r>
          </a:p>
          <a:p>
            <a:pPr eaLnBrk="1" hangingPunct="1">
              <a:buFont typeface="Wingdings" charset="0"/>
              <a:buChar char="p"/>
              <a:defRPr/>
            </a:pPr>
            <a:endParaRPr lang="en-US" dirty="0">
              <a:ea typeface="ＭＳ Ｐゴシック" charset="0"/>
              <a:cs typeface="+mn-cs"/>
            </a:endParaRPr>
          </a:p>
          <a:p>
            <a:r>
              <a:rPr lang="en-US" dirty="0"/>
              <a:t>INVESTOPEDIA EXPLAINS 'Opportunity Cost'</a:t>
            </a:r>
          </a:p>
          <a:p>
            <a:r>
              <a:rPr lang="en-US" dirty="0"/>
              <a:t>1. The opportunity cost of going to college is the money you would have earned if you worked instead. On the one hand, you lose four years of salary while getting your degree; on the other hand, you hope to earn more during your career, thanks to your education, to offset the lost wages.</a:t>
            </a:r>
          </a:p>
          <a:p>
            <a:r>
              <a:rPr lang="en-US" dirty="0"/>
              <a:t>Here's another example: if a gardener decides to grow carrots, his or her opportunity cost is the alternative crop that might have been grown instead (potatoes, tomatoes, pumpkins, etc.).</a:t>
            </a:r>
          </a:p>
          <a:p>
            <a:pPr eaLnBrk="1" hangingPunct="1">
              <a:buFont typeface="Wingdings" charset="0"/>
              <a:buChar char="p"/>
              <a:defRPr/>
            </a:pPr>
            <a:endParaRPr lang="en-US" dirty="0">
              <a:ea typeface="ＭＳ Ｐゴシック" charset="0"/>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5754131"/>
            <a:ext cx="1428750" cy="1076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5754131"/>
            <a:ext cx="1620402" cy="1076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0400" y="5754130"/>
            <a:ext cx="1614488" cy="1076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Opportunity Cost Assignment Time</a:t>
            </a:r>
            <a:endParaRPr lang="en-CA" dirty="0"/>
          </a:p>
        </p:txBody>
      </p:sp>
      <p:sp>
        <p:nvSpPr>
          <p:cNvPr id="3" name="Content Placeholder 2"/>
          <p:cNvSpPr>
            <a:spLocks noGrp="1"/>
          </p:cNvSpPr>
          <p:nvPr>
            <p:ph sz="quarter" idx="1"/>
          </p:nvPr>
        </p:nvSpPr>
        <p:spPr/>
        <p:txBody>
          <a:bodyPr/>
          <a:lstStyle/>
          <a:p>
            <a:endParaRPr lang="en-CA" dirty="0"/>
          </a:p>
        </p:txBody>
      </p:sp>
    </p:spTree>
    <p:extLst>
      <p:ext uri="{BB962C8B-B14F-4D97-AF65-F5344CB8AC3E}">
        <p14:creationId xmlns:p14="http://schemas.microsoft.com/office/powerpoint/2010/main" val="39159175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752600"/>
            <a:ext cx="1905000" cy="1905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itle 1"/>
          <p:cNvSpPr>
            <a:spLocks noGrp="1"/>
          </p:cNvSpPr>
          <p:nvPr>
            <p:ph type="title"/>
          </p:nvPr>
        </p:nvSpPr>
        <p:spPr/>
        <p:txBody>
          <a:bodyPr>
            <a:normAutofit fontScale="90000"/>
          </a:bodyPr>
          <a:lstStyle/>
          <a:p>
            <a:r>
              <a:rPr lang="en-US" dirty="0" smtClean="0"/>
              <a:t>Review from the last few days…</a:t>
            </a:r>
            <a:endParaRPr lang="en-US" dirty="0"/>
          </a:p>
        </p:txBody>
      </p:sp>
      <p:sp>
        <p:nvSpPr>
          <p:cNvPr id="3" name="Content Placeholder 2"/>
          <p:cNvSpPr>
            <a:spLocks noGrp="1"/>
          </p:cNvSpPr>
          <p:nvPr>
            <p:ph sz="quarter" idx="1"/>
          </p:nvPr>
        </p:nvSpPr>
        <p:spPr>
          <a:xfrm>
            <a:off x="1752600" y="1752600"/>
            <a:ext cx="6896100" cy="3852372"/>
          </a:xfrm>
        </p:spPr>
        <p:txBody>
          <a:bodyPr>
            <a:normAutofit lnSpcReduction="10000"/>
          </a:bodyPr>
          <a:lstStyle/>
          <a:p>
            <a:r>
              <a:rPr lang="en-US" sz="1800" dirty="0" smtClean="0"/>
              <a:t>Go back to the island, can you think of a situation where you would have had 2 opportunities but not enough resources to complete them both? This puts you in a position where you have scarce resources and you have to make a choice. This leads to opportunity cost. </a:t>
            </a:r>
          </a:p>
          <a:p>
            <a:endParaRPr lang="en-US" sz="1800" dirty="0" smtClean="0"/>
          </a:p>
          <a:p>
            <a:r>
              <a:rPr lang="en-US" sz="1800" dirty="0" smtClean="0"/>
              <a:t>		</a:t>
            </a:r>
          </a:p>
          <a:p>
            <a:endParaRPr lang="en-US" sz="1800" dirty="0"/>
          </a:p>
          <a:p>
            <a:r>
              <a:rPr lang="en-US" sz="1800" dirty="0" smtClean="0"/>
              <a:t>There are situations however, where you don’t have to choose between one or the other. The catch? You’ll have to figure out the best way to divide your time and resources for maximum potential. </a:t>
            </a:r>
            <a:r>
              <a:rPr lang="en-US" sz="1800" dirty="0" smtClean="0">
                <a:sym typeface="Wingdings" pitchFamily="2" charset="2"/>
              </a:rPr>
              <a:t> Production Possibility Frontier</a:t>
            </a:r>
            <a:endParaRPr lang="en-US" sz="1800" dirty="0"/>
          </a:p>
        </p:txBody>
      </p:sp>
    </p:spTree>
    <p:extLst>
      <p:ext uri="{BB962C8B-B14F-4D97-AF65-F5344CB8AC3E}">
        <p14:creationId xmlns:p14="http://schemas.microsoft.com/office/powerpoint/2010/main" val="3036710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6400" y="2362200"/>
            <a:ext cx="6477000" cy="4857750"/>
          </a:xfrm>
          <a:prstGeom prst="rect">
            <a:avLst/>
          </a:prstGeom>
        </p:spPr>
      </p:pic>
      <p:sp>
        <p:nvSpPr>
          <p:cNvPr id="2" name="Title 1"/>
          <p:cNvSpPr>
            <a:spLocks noGrp="1"/>
          </p:cNvSpPr>
          <p:nvPr>
            <p:ph type="title"/>
          </p:nvPr>
        </p:nvSpPr>
        <p:spPr/>
        <p:txBody>
          <a:bodyPr>
            <a:normAutofit fontScale="90000"/>
          </a:bodyPr>
          <a:lstStyle/>
          <a:p>
            <a:r>
              <a:rPr lang="en-CA" dirty="0" smtClean="0"/>
              <a:t>Think Pair Share- What is Economics?</a:t>
            </a:r>
            <a:endParaRPr lang="en-CA" dirty="0"/>
          </a:p>
        </p:txBody>
      </p:sp>
      <p:sp>
        <p:nvSpPr>
          <p:cNvPr id="3" name="Content Placeholder 2"/>
          <p:cNvSpPr>
            <a:spLocks noGrp="1"/>
          </p:cNvSpPr>
          <p:nvPr>
            <p:ph sz="quarter" idx="1"/>
          </p:nvPr>
        </p:nvSpPr>
        <p:spPr/>
        <p:txBody>
          <a:bodyPr/>
          <a:lstStyle/>
          <a:p>
            <a:r>
              <a:rPr lang="en-CA" dirty="0" smtClean="0"/>
              <a:t>With a partner, come up with 5 different words that you think are associated with Economics</a:t>
            </a:r>
          </a:p>
          <a:p>
            <a:r>
              <a:rPr lang="en-CA" dirty="0" smtClean="0"/>
              <a:t>Be prepared to share with the rest of the class!</a:t>
            </a:r>
            <a:endParaRPr lang="en-CA" dirty="0"/>
          </a:p>
        </p:txBody>
      </p:sp>
    </p:spTree>
    <p:extLst>
      <p:ext uri="{BB962C8B-B14F-4D97-AF65-F5344CB8AC3E}">
        <p14:creationId xmlns:p14="http://schemas.microsoft.com/office/powerpoint/2010/main" val="72602352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sz="quarter" idx="1"/>
          </p:nvPr>
        </p:nvSpPr>
        <p:spPr/>
        <p:txBody>
          <a:bodyPr/>
          <a:lstStyle/>
          <a:p>
            <a:r>
              <a:rPr lang="en-US" dirty="0">
                <a:hlinkClick r:id="rId2"/>
              </a:rPr>
              <a:t>http://</a:t>
            </a:r>
            <a:r>
              <a:rPr lang="en-US" dirty="0" smtClean="0">
                <a:hlinkClick r:id="rId2"/>
              </a:rPr>
              <a:t>www.investopedia.com/terms/p/productionpossibilityfrontier.asp</a:t>
            </a:r>
            <a:endParaRPr lang="en-US" dirty="0" smtClean="0"/>
          </a:p>
          <a:p>
            <a:endParaRPr lang="en-US" dirty="0"/>
          </a:p>
        </p:txBody>
      </p:sp>
    </p:spTree>
    <p:extLst>
      <p:ext uri="{BB962C8B-B14F-4D97-AF65-F5344CB8AC3E}">
        <p14:creationId xmlns:p14="http://schemas.microsoft.com/office/powerpoint/2010/main" val="3470356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ea typeface="ＭＳ Ｐゴシック" charset="0"/>
                <a:cs typeface="+mj-cs"/>
              </a:rPr>
              <a:t>Production Possibility frontier</a:t>
            </a:r>
            <a:endParaRPr lang="en-US" dirty="0">
              <a:ea typeface="ＭＳ Ｐゴシック" charset="0"/>
              <a:cs typeface="+mj-cs"/>
            </a:endParaRPr>
          </a:p>
        </p:txBody>
      </p:sp>
      <p:pic>
        <p:nvPicPr>
          <p:cNvPr id="6" name="Content Placeholder 5"/>
          <p:cNvPicPr>
            <a:picLocks noGrp="1" noChangeAspect="1"/>
          </p:cNvPicPr>
          <p:nvPr>
            <p:ph sz="quarter" idx="1"/>
          </p:nvPr>
        </p:nvPicPr>
        <p:blipFill>
          <a:blip r:embed="rId2"/>
          <a:srcRect t="3568" b="3568"/>
          <a:stretch>
            <a:fillRect/>
          </a:stretch>
        </p:blipFill>
        <p:spPr>
          <a:xfrm>
            <a:off x="457200" y="2209800"/>
            <a:ext cx="6203950" cy="3687763"/>
          </a:xfrm>
        </p:spPr>
      </p:pic>
      <p:sp>
        <p:nvSpPr>
          <p:cNvPr id="3" name="TextBox 2"/>
          <p:cNvSpPr txBox="1"/>
          <p:nvPr/>
        </p:nvSpPr>
        <p:spPr>
          <a:xfrm>
            <a:off x="4953000" y="3048000"/>
            <a:ext cx="4800600" cy="1200329"/>
          </a:xfrm>
          <a:prstGeom prst="rect">
            <a:avLst/>
          </a:prstGeom>
          <a:noFill/>
        </p:spPr>
        <p:txBody>
          <a:bodyPr wrap="square" rtlCol="0">
            <a:spAutoFit/>
          </a:bodyPr>
          <a:lstStyle/>
          <a:p>
            <a:endParaRPr lang="en-US" dirty="0" smtClean="0"/>
          </a:p>
          <a:p>
            <a:r>
              <a:rPr lang="en-US" dirty="0" smtClean="0"/>
              <a:t>How many refrigerators can you produce while also making cars?</a:t>
            </a:r>
          </a:p>
          <a:p>
            <a:endParaRPr lang="en-US"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pPr eaLnBrk="1" hangingPunct="1">
              <a:defRPr/>
            </a:pPr>
            <a:r>
              <a:rPr lang="en-US" sz="3600" dirty="0">
                <a:ea typeface="ＭＳ Ｐゴシック" charset="0"/>
                <a:cs typeface="+mj-cs"/>
              </a:rPr>
              <a:t>Four Key Economic </a:t>
            </a:r>
            <a:r>
              <a:rPr lang="en-US" sz="3600" dirty="0" smtClean="0">
                <a:ea typeface="ＭＳ Ｐゴシック" charset="0"/>
                <a:cs typeface="+mj-cs"/>
              </a:rPr>
              <a:t>Problems- Reading</a:t>
            </a:r>
            <a:endParaRPr lang="en-US" sz="3600" dirty="0">
              <a:ea typeface="ＭＳ Ｐゴシック" charset="0"/>
              <a:cs typeface="+mj-cs"/>
            </a:endParaRPr>
          </a:p>
        </p:txBody>
      </p:sp>
      <p:sp>
        <p:nvSpPr>
          <p:cNvPr id="20483" name="Rectangle 3"/>
          <p:cNvSpPr>
            <a:spLocks noGrp="1" noChangeArrowheads="1"/>
          </p:cNvSpPr>
          <p:nvPr>
            <p:ph sz="quarter" idx="1"/>
          </p:nvPr>
        </p:nvSpPr>
        <p:spPr/>
        <p:txBody>
          <a:bodyPr>
            <a:normAutofit/>
          </a:bodyPr>
          <a:lstStyle/>
          <a:p>
            <a:pPr eaLnBrk="1" hangingPunct="1">
              <a:buFont typeface="Wingdings" charset="0"/>
              <a:buChar char="p"/>
              <a:defRPr/>
            </a:pPr>
            <a:r>
              <a:rPr lang="en-US" sz="2400" dirty="0">
                <a:ea typeface="ＭＳ Ｐゴシック" charset="0"/>
                <a:cs typeface="+mn-cs"/>
              </a:rPr>
              <a:t>What is produced and how?</a:t>
            </a:r>
          </a:p>
          <a:p>
            <a:pPr eaLnBrk="1" hangingPunct="1">
              <a:buFont typeface="Wingdings" charset="0"/>
              <a:buChar char="p"/>
              <a:defRPr/>
            </a:pPr>
            <a:r>
              <a:rPr lang="en-US" sz="2400" dirty="0">
                <a:ea typeface="ＭＳ Ｐゴシック" charset="0"/>
                <a:cs typeface="+mn-cs"/>
              </a:rPr>
              <a:t>What is consumed and by whom?</a:t>
            </a:r>
          </a:p>
          <a:p>
            <a:pPr eaLnBrk="1" hangingPunct="1">
              <a:buFont typeface="Wingdings" charset="0"/>
              <a:buChar char="p"/>
              <a:defRPr/>
            </a:pPr>
            <a:r>
              <a:rPr lang="en-US" sz="2400" dirty="0">
                <a:ea typeface="ＭＳ Ｐゴシック" charset="0"/>
                <a:cs typeface="+mn-cs"/>
              </a:rPr>
              <a:t>Why are resources sometimes idle?</a:t>
            </a:r>
          </a:p>
          <a:p>
            <a:pPr eaLnBrk="1" hangingPunct="1">
              <a:buFont typeface="Wingdings" charset="0"/>
              <a:buChar char="p"/>
              <a:defRPr/>
            </a:pPr>
            <a:r>
              <a:rPr lang="en-US" sz="2400" dirty="0">
                <a:ea typeface="ＭＳ Ｐゴシック" charset="0"/>
                <a:cs typeface="+mn-cs"/>
              </a:rPr>
              <a:t>Is productive capacity growing</a:t>
            </a:r>
            <a:r>
              <a:rPr lang="en-US" sz="2400" dirty="0" smtClean="0">
                <a:ea typeface="ＭＳ Ｐゴシック" charset="0"/>
                <a:cs typeface="+mn-cs"/>
              </a:rPr>
              <a:t>?</a:t>
            </a:r>
          </a:p>
          <a:p>
            <a:pPr eaLnBrk="1" hangingPunct="1">
              <a:buFont typeface="Wingdings" charset="0"/>
              <a:buChar char="p"/>
              <a:defRPr/>
            </a:pPr>
            <a:endParaRPr lang="en-US" sz="2400" dirty="0">
              <a:ea typeface="ＭＳ Ｐゴシック" charset="0"/>
            </a:endParaRPr>
          </a:p>
          <a:p>
            <a:pPr marL="0" indent="0" eaLnBrk="1" hangingPunct="1">
              <a:defRPr/>
            </a:pPr>
            <a:r>
              <a:rPr lang="en-US" sz="2000" dirty="0" smtClean="0">
                <a:ea typeface="ＭＳ Ｐゴシック" charset="0"/>
              </a:rPr>
              <a:t>Read pages 8(star) to 10 (star)</a:t>
            </a:r>
            <a:endParaRPr lang="en-US" sz="2000" dirty="0">
              <a:ea typeface="ＭＳ Ｐゴシック"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132763" y="304800"/>
            <a:ext cx="8817045" cy="2972038"/>
          </a:xfrm>
          <a:prstGeom prst="rect">
            <a:avLst/>
          </a:prstGeom>
        </p:spPr>
      </p:pic>
      <p:pic>
        <p:nvPicPr>
          <p:cNvPr id="13" name="Picture 12"/>
          <p:cNvPicPr>
            <a:picLocks noChangeAspect="1"/>
          </p:cNvPicPr>
          <p:nvPr/>
        </p:nvPicPr>
        <p:blipFill>
          <a:blip r:embed="rId3"/>
          <a:stretch>
            <a:fillRect/>
          </a:stretch>
        </p:blipFill>
        <p:spPr>
          <a:xfrm>
            <a:off x="118109" y="3657600"/>
            <a:ext cx="8817045" cy="2972038"/>
          </a:xfrm>
          <a:prstGeom prst="rect">
            <a:avLst/>
          </a:prstGeom>
        </p:spPr>
      </p:pic>
    </p:spTree>
    <p:extLst>
      <p:ext uri="{BB962C8B-B14F-4D97-AF65-F5344CB8AC3E}">
        <p14:creationId xmlns:p14="http://schemas.microsoft.com/office/powerpoint/2010/main" val="276620527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a:t>What is produced and why?</a:t>
            </a:r>
          </a:p>
        </p:txBody>
      </p:sp>
      <p:sp>
        <p:nvSpPr>
          <p:cNvPr id="3" name="Content Placeholder 2"/>
          <p:cNvSpPr>
            <a:spLocks noGrp="1"/>
          </p:cNvSpPr>
          <p:nvPr>
            <p:ph sz="quarter" idx="1"/>
          </p:nvPr>
        </p:nvSpPr>
        <p:spPr>
          <a:xfrm>
            <a:off x="612648" y="1600200"/>
            <a:ext cx="3883152" cy="4495800"/>
          </a:xfrm>
        </p:spPr>
        <p:txBody>
          <a:bodyPr/>
          <a:lstStyle/>
          <a:p>
            <a:r>
              <a:rPr lang="en-CA" dirty="0" smtClean="0"/>
              <a:t>What is resource allocation?</a:t>
            </a:r>
          </a:p>
          <a:p>
            <a:r>
              <a:rPr lang="en-CA" dirty="0" smtClean="0"/>
              <a:t>Where does this fall on the production possibility curve?</a:t>
            </a:r>
          </a:p>
          <a:p>
            <a:r>
              <a:rPr lang="en-CA" dirty="0" smtClean="0"/>
              <a:t>Why should resources be used most efficiently?</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91000" y="1752600"/>
            <a:ext cx="4727449" cy="3150402"/>
          </a:xfrm>
          <a:prstGeom prst="rect">
            <a:avLst/>
          </a:prstGeom>
        </p:spPr>
      </p:pic>
    </p:spTree>
    <p:extLst>
      <p:ext uri="{BB962C8B-B14F-4D97-AF65-F5344CB8AC3E}">
        <p14:creationId xmlns:p14="http://schemas.microsoft.com/office/powerpoint/2010/main" val="102171902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smtClean="0"/>
              <a:t>What is consumed and by whom?</a:t>
            </a:r>
            <a:endParaRPr lang="en-CA" sz="3600" dirty="0"/>
          </a:p>
        </p:txBody>
      </p:sp>
      <p:sp>
        <p:nvSpPr>
          <p:cNvPr id="3" name="Content Placeholder 2"/>
          <p:cNvSpPr>
            <a:spLocks noGrp="1"/>
          </p:cNvSpPr>
          <p:nvPr>
            <p:ph sz="quarter" idx="1"/>
          </p:nvPr>
        </p:nvSpPr>
        <p:spPr>
          <a:xfrm>
            <a:off x="304800" y="1600200"/>
            <a:ext cx="4495800" cy="5029200"/>
          </a:xfrm>
        </p:spPr>
        <p:txBody>
          <a:bodyPr>
            <a:normAutofit lnSpcReduction="10000"/>
          </a:bodyPr>
          <a:lstStyle/>
          <a:p>
            <a:r>
              <a:rPr lang="en-CA" dirty="0" smtClean="0"/>
              <a:t>Is distribution of goods equal?</a:t>
            </a:r>
          </a:p>
          <a:p>
            <a:r>
              <a:rPr lang="en-CA" dirty="0" smtClean="0"/>
              <a:t>What would allow an economy to consume more or a different combination of goods in a country?</a:t>
            </a:r>
          </a:p>
          <a:p>
            <a:r>
              <a:rPr lang="en-CA" dirty="0" smtClean="0"/>
              <a:t>Does this question fall under micro economics or macro economics?</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0600" y="1600200"/>
            <a:ext cx="4086330" cy="2860431"/>
          </a:xfrm>
          <a:prstGeom prst="rect">
            <a:avLst/>
          </a:prstGeom>
        </p:spPr>
      </p:pic>
    </p:spTree>
    <p:extLst>
      <p:ext uri="{BB962C8B-B14F-4D97-AF65-F5344CB8AC3E}">
        <p14:creationId xmlns:p14="http://schemas.microsoft.com/office/powerpoint/2010/main" val="11415085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CA" sz="3600" dirty="0" smtClean="0"/>
              <a:t>Why are resources sometimes idle?</a:t>
            </a:r>
            <a:endParaRPr lang="en-CA" sz="3600" dirty="0"/>
          </a:p>
        </p:txBody>
      </p:sp>
      <p:sp>
        <p:nvSpPr>
          <p:cNvPr id="3" name="Content Placeholder 2"/>
          <p:cNvSpPr>
            <a:spLocks noGrp="1"/>
          </p:cNvSpPr>
          <p:nvPr>
            <p:ph sz="quarter" idx="1"/>
          </p:nvPr>
        </p:nvSpPr>
        <p:spPr>
          <a:xfrm>
            <a:off x="612648" y="1600200"/>
            <a:ext cx="3883152" cy="4495800"/>
          </a:xfrm>
        </p:spPr>
        <p:txBody>
          <a:bodyPr>
            <a:normAutofit fontScale="92500" lnSpcReduction="20000"/>
          </a:bodyPr>
          <a:lstStyle/>
          <a:p>
            <a:r>
              <a:rPr lang="en-CA" dirty="0" smtClean="0"/>
              <a:t>What does it mean when resources are idle?</a:t>
            </a:r>
          </a:p>
          <a:p>
            <a:r>
              <a:rPr lang="en-CA" dirty="0" smtClean="0"/>
              <a:t>Where would a company’s production of resources fall on the production possibility curve if resources are idle?</a:t>
            </a:r>
          </a:p>
          <a:p>
            <a:r>
              <a:rPr lang="en-CA" dirty="0" smtClean="0"/>
              <a:t>When would you see idle resources?</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1600200"/>
            <a:ext cx="4495800" cy="3371850"/>
          </a:xfrm>
          <a:prstGeom prst="rect">
            <a:avLst/>
          </a:prstGeom>
        </p:spPr>
      </p:pic>
    </p:spTree>
    <p:extLst>
      <p:ext uri="{BB962C8B-B14F-4D97-AF65-F5344CB8AC3E}">
        <p14:creationId xmlns:p14="http://schemas.microsoft.com/office/powerpoint/2010/main" val="79862003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838200"/>
          </a:xfrm>
        </p:spPr>
        <p:txBody>
          <a:bodyPr>
            <a:normAutofit/>
          </a:bodyPr>
          <a:lstStyle/>
          <a:p>
            <a:r>
              <a:rPr lang="en-CA" sz="3600" dirty="0" smtClean="0"/>
              <a:t>Is production capacity growing?</a:t>
            </a:r>
            <a:endParaRPr lang="en-CA" sz="3600" dirty="0"/>
          </a:p>
        </p:txBody>
      </p:sp>
      <p:sp>
        <p:nvSpPr>
          <p:cNvPr id="3" name="Content Placeholder 2"/>
          <p:cNvSpPr>
            <a:spLocks noGrp="1"/>
          </p:cNvSpPr>
          <p:nvPr>
            <p:ph sz="quarter" idx="1"/>
          </p:nvPr>
        </p:nvSpPr>
        <p:spPr>
          <a:xfrm>
            <a:off x="600925" y="1600200"/>
            <a:ext cx="8153400" cy="2133600"/>
          </a:xfrm>
        </p:spPr>
        <p:txBody>
          <a:bodyPr>
            <a:normAutofit fontScale="92500" lnSpcReduction="10000"/>
          </a:bodyPr>
          <a:lstStyle/>
          <a:p>
            <a:r>
              <a:rPr lang="en-CA" dirty="0" smtClean="0"/>
              <a:t>Where does productive growth fall on the productive possibility curve?</a:t>
            </a:r>
          </a:p>
          <a:p>
            <a:r>
              <a:rPr lang="en-CA" dirty="0" smtClean="0"/>
              <a:t>Is it possible to have growth?</a:t>
            </a:r>
          </a:p>
          <a:p>
            <a:r>
              <a:rPr lang="en-CA" dirty="0" smtClean="0"/>
              <a:t>Does this questions fall under micro or macroeconomics? Why?</a:t>
            </a:r>
            <a:endParaRPr lang="en-CA"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31848" y="3733799"/>
            <a:ext cx="5715000" cy="3106615"/>
          </a:xfrm>
          <a:prstGeom prst="rect">
            <a:avLst/>
          </a:prstGeom>
        </p:spPr>
      </p:pic>
    </p:spTree>
    <p:extLst>
      <p:ext uri="{BB962C8B-B14F-4D97-AF65-F5344CB8AC3E}">
        <p14:creationId xmlns:p14="http://schemas.microsoft.com/office/powerpoint/2010/main" val="12526739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Assignment 2</a:t>
            </a:r>
          </a:p>
        </p:txBody>
      </p:sp>
      <p:sp>
        <p:nvSpPr>
          <p:cNvPr id="21507" name="Rectangle 3"/>
          <p:cNvSpPr>
            <a:spLocks noGrp="1" noChangeArrowheads="1"/>
          </p:cNvSpPr>
          <p:nvPr>
            <p:ph sz="quarter" idx="1"/>
          </p:nvPr>
        </p:nvSpPr>
        <p:spPr/>
        <p:txBody>
          <a:bodyPr/>
          <a:lstStyle/>
          <a:p>
            <a:pPr eaLnBrk="1" hangingPunct="1"/>
            <a:r>
              <a:rPr lang="en-US" dirty="0" smtClean="0"/>
              <a:t>From the reading today and discussions thus far in class, complete questions 1-10. You are permitted to work in partners</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defRPr/>
            </a:pPr>
            <a:r>
              <a:rPr lang="en-US" dirty="0" smtClean="0">
                <a:ea typeface="ＭＳ Ｐゴシック" charset="0"/>
                <a:cs typeface="+mj-cs"/>
              </a:rPr>
              <a:t>Economic Systems</a:t>
            </a:r>
            <a:endParaRPr lang="en-US" dirty="0">
              <a:ea typeface="ＭＳ Ｐゴシック" charset="0"/>
              <a:cs typeface="+mj-cs"/>
            </a:endParaRPr>
          </a:p>
        </p:txBody>
      </p:sp>
      <p:sp>
        <p:nvSpPr>
          <p:cNvPr id="22531" name="Rectangle 3"/>
          <p:cNvSpPr>
            <a:spLocks noGrp="1" noChangeArrowheads="1"/>
          </p:cNvSpPr>
          <p:nvPr>
            <p:ph sz="quarter" idx="1"/>
          </p:nvPr>
        </p:nvSpPr>
        <p:spPr/>
        <p:txBody>
          <a:bodyPr>
            <a:normAutofit/>
          </a:bodyPr>
          <a:lstStyle/>
          <a:p>
            <a:pPr eaLnBrk="1" hangingPunct="1">
              <a:lnSpc>
                <a:spcPct val="90000"/>
              </a:lnSpc>
            </a:pPr>
            <a:r>
              <a:rPr lang="en-US" sz="2400" dirty="0" smtClean="0"/>
              <a:t>An </a:t>
            </a:r>
            <a:r>
              <a:rPr lang="en-US" sz="2400" b="1" u="sng" dirty="0" smtClean="0"/>
              <a:t>economic system</a:t>
            </a:r>
            <a:r>
              <a:rPr lang="en-US" sz="2400" dirty="0" smtClean="0"/>
              <a:t> is a distinctive method of providing answers to the basic economic questions.</a:t>
            </a:r>
          </a:p>
          <a:p>
            <a:pPr eaLnBrk="1" hangingPunct="1">
              <a:lnSpc>
                <a:spcPct val="90000"/>
              </a:lnSpc>
            </a:pPr>
            <a:endParaRPr lang="en-US" sz="24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1538" t="22857" r="23077" b="31428"/>
          <a:stretch/>
        </p:blipFill>
        <p:spPr>
          <a:xfrm>
            <a:off x="4883394" y="1752600"/>
            <a:ext cx="2314575" cy="2057400"/>
          </a:xfrm>
          <a:prstGeom prst="rect">
            <a:avLst/>
          </a:prstGeom>
        </p:spPr>
      </p:pic>
      <p:sp>
        <p:nvSpPr>
          <p:cNvPr id="2" name="Title 1"/>
          <p:cNvSpPr>
            <a:spLocks noGrp="1"/>
          </p:cNvSpPr>
          <p:nvPr>
            <p:ph type="title"/>
          </p:nvPr>
        </p:nvSpPr>
        <p:spPr>
          <a:xfrm>
            <a:off x="838200" y="457200"/>
            <a:ext cx="7520940" cy="548640"/>
          </a:xfrm>
        </p:spPr>
        <p:txBody>
          <a:bodyPr>
            <a:normAutofit fontScale="90000"/>
          </a:bodyPr>
          <a:lstStyle/>
          <a:p>
            <a:r>
              <a:rPr lang="en-US" dirty="0" smtClean="0"/>
              <a:t>What is Economics?</a:t>
            </a:r>
            <a:endParaRPr lang="en-US" dirty="0"/>
          </a:p>
        </p:txBody>
      </p:sp>
      <p:sp>
        <p:nvSpPr>
          <p:cNvPr id="3" name="Content Placeholder 2"/>
          <p:cNvSpPr>
            <a:spLocks noGrp="1"/>
          </p:cNvSpPr>
          <p:nvPr>
            <p:ph sz="quarter" idx="1"/>
          </p:nvPr>
        </p:nvSpPr>
        <p:spPr>
          <a:xfrm>
            <a:off x="822960" y="1828800"/>
            <a:ext cx="7520940" cy="4114800"/>
          </a:xfrm>
        </p:spPr>
        <p:txBody>
          <a:bodyPr>
            <a:normAutofit fontScale="92500" lnSpcReduction="10000"/>
          </a:bodyPr>
          <a:lstStyle/>
          <a:p>
            <a:pPr marL="0" indent="0">
              <a:lnSpc>
                <a:spcPct val="90000"/>
              </a:lnSpc>
              <a:defRPr/>
            </a:pPr>
            <a:r>
              <a:rPr lang="en-US" sz="2800" dirty="0">
                <a:ea typeface="ＭＳ Ｐゴシック" charset="0"/>
              </a:rPr>
              <a:t>Saint Michael's </a:t>
            </a:r>
            <a:r>
              <a:rPr lang="en-US" sz="2800" dirty="0" smtClean="0">
                <a:ea typeface="ＭＳ Ｐゴシック" charset="0"/>
              </a:rPr>
              <a:t>College</a:t>
            </a:r>
          </a:p>
          <a:p>
            <a:pPr marL="0" indent="0">
              <a:lnSpc>
                <a:spcPct val="90000"/>
              </a:lnSpc>
              <a:buNone/>
              <a:defRPr/>
            </a:pPr>
            <a:r>
              <a:rPr lang="en-US" sz="2800" dirty="0" smtClean="0">
                <a:ea typeface="ＭＳ Ｐゴシック" charset="0"/>
              </a:rPr>
              <a:t> answers "Most </a:t>
            </a:r>
            <a:r>
              <a:rPr lang="en-US" sz="2800" dirty="0">
                <a:ea typeface="ＭＳ Ｐゴシック" charset="0"/>
              </a:rPr>
              <a:t>simply put</a:t>
            </a:r>
            <a:r>
              <a:rPr lang="en-US" sz="2800" dirty="0" smtClean="0">
                <a:ea typeface="ＭＳ Ｐゴシック" charset="0"/>
              </a:rPr>
              <a:t>,</a:t>
            </a:r>
          </a:p>
          <a:p>
            <a:pPr marL="0" indent="0">
              <a:lnSpc>
                <a:spcPct val="90000"/>
              </a:lnSpc>
              <a:buNone/>
              <a:defRPr/>
            </a:pPr>
            <a:r>
              <a:rPr lang="en-US" sz="2800" dirty="0" smtClean="0">
                <a:ea typeface="ＭＳ Ｐゴシック" charset="0"/>
              </a:rPr>
              <a:t>economics </a:t>
            </a:r>
            <a:r>
              <a:rPr lang="en-US" sz="2800" dirty="0">
                <a:ea typeface="ＭＳ Ｐゴシック" charset="0"/>
              </a:rPr>
              <a:t>is </a:t>
            </a:r>
            <a:r>
              <a:rPr lang="en-US" sz="2800" dirty="0" smtClean="0">
                <a:ea typeface="ＭＳ Ｐゴシック" charset="0"/>
              </a:rPr>
              <a:t>the </a:t>
            </a:r>
            <a:r>
              <a:rPr lang="en-US" sz="2800" dirty="0">
                <a:ea typeface="ＭＳ Ｐゴシック" charset="0"/>
              </a:rPr>
              <a:t>study </a:t>
            </a:r>
            <a:endParaRPr lang="en-US" sz="2800" dirty="0" smtClean="0">
              <a:ea typeface="ＭＳ Ｐゴシック" charset="0"/>
            </a:endParaRPr>
          </a:p>
          <a:p>
            <a:pPr marL="0" indent="0">
              <a:lnSpc>
                <a:spcPct val="90000"/>
              </a:lnSpc>
              <a:buNone/>
              <a:defRPr/>
            </a:pPr>
            <a:r>
              <a:rPr lang="en-US" sz="2800" dirty="0" smtClean="0">
                <a:ea typeface="ＭＳ Ｐゴシック" charset="0"/>
              </a:rPr>
              <a:t>of </a:t>
            </a:r>
            <a:r>
              <a:rPr lang="en-US" sz="2800" dirty="0">
                <a:ea typeface="ＭＳ Ｐゴシック" charset="0"/>
              </a:rPr>
              <a:t>making </a:t>
            </a:r>
            <a:r>
              <a:rPr lang="en-US" sz="2800" b="1" dirty="0">
                <a:ea typeface="ＭＳ Ｐゴシック" charset="0"/>
              </a:rPr>
              <a:t>choices</a:t>
            </a:r>
            <a:r>
              <a:rPr lang="en-US" sz="2800" b="1" dirty="0" smtClean="0">
                <a:ea typeface="ＭＳ Ｐゴシック" charset="0"/>
              </a:rPr>
              <a:t>.</a:t>
            </a:r>
            <a:r>
              <a:rPr lang="en-US" sz="2800" dirty="0" smtClean="0">
                <a:ea typeface="ＭＳ Ｐゴシック" charset="0"/>
              </a:rPr>
              <a:t>“</a:t>
            </a:r>
          </a:p>
          <a:p>
            <a:pPr marL="0" lvl="1" indent="0">
              <a:lnSpc>
                <a:spcPct val="90000"/>
              </a:lnSpc>
              <a:buNone/>
              <a:defRPr/>
            </a:pPr>
            <a:endParaRPr lang="en-US" sz="2400" dirty="0" smtClean="0">
              <a:ea typeface="ＭＳ Ｐゴシック" charset="0"/>
            </a:endParaRPr>
          </a:p>
          <a:p>
            <a:pPr marL="0" lvl="1" indent="0">
              <a:lnSpc>
                <a:spcPct val="90000"/>
              </a:lnSpc>
              <a:buNone/>
              <a:defRPr/>
            </a:pPr>
            <a:endParaRPr lang="en-US" sz="2400" dirty="0">
              <a:ea typeface="ＭＳ Ｐゴシック" charset="0"/>
            </a:endParaRPr>
          </a:p>
          <a:p>
            <a:pPr marL="0" indent="0">
              <a:lnSpc>
                <a:spcPct val="90000"/>
              </a:lnSpc>
              <a:defRPr/>
            </a:pPr>
            <a:r>
              <a:rPr lang="en-US" sz="2800" dirty="0">
                <a:ea typeface="ＭＳ Ｐゴシック" charset="0"/>
              </a:rPr>
              <a:t>Mike Moffat </a:t>
            </a:r>
            <a:r>
              <a:rPr lang="en-US" sz="2800" dirty="0" smtClean="0">
                <a:ea typeface="ＭＳ Ｐゴシック" charset="0"/>
              </a:rPr>
              <a:t>(Canadian Economist) answers</a:t>
            </a:r>
            <a:endParaRPr lang="en-US" sz="2800" dirty="0">
              <a:ea typeface="ＭＳ Ｐゴシック" charset="0"/>
            </a:endParaRPr>
          </a:p>
          <a:p>
            <a:pPr marL="0" lvl="1" indent="0">
              <a:lnSpc>
                <a:spcPct val="90000"/>
              </a:lnSpc>
              <a:buNone/>
              <a:defRPr/>
            </a:pPr>
            <a:r>
              <a:rPr lang="en-US" sz="2800" dirty="0">
                <a:ea typeface="ＭＳ Ｐゴシック" charset="0"/>
              </a:rPr>
              <a:t>"Economics is the study of </a:t>
            </a:r>
            <a:r>
              <a:rPr lang="en-US" sz="2800" b="1" dirty="0">
                <a:ea typeface="ＭＳ Ｐゴシック" charset="0"/>
              </a:rPr>
              <a:t>how individuals and groups make decisions with limited resources </a:t>
            </a:r>
            <a:r>
              <a:rPr lang="en-US" sz="2800" dirty="0">
                <a:ea typeface="ＭＳ Ｐゴシック" charset="0"/>
              </a:rPr>
              <a:t>as to best satisfy </a:t>
            </a:r>
            <a:r>
              <a:rPr lang="en-US" sz="2800" i="1" dirty="0">
                <a:ea typeface="ＭＳ Ｐゴシック" charset="0"/>
              </a:rPr>
              <a:t>their wants, needs, and desires</a:t>
            </a:r>
            <a:r>
              <a:rPr lang="en-US" sz="2800" dirty="0">
                <a:ea typeface="ＭＳ Ｐゴシック" charset="0"/>
              </a:rPr>
              <a:t>".</a:t>
            </a:r>
          </a:p>
          <a:p>
            <a:endParaRPr lang="en-US"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29670" y="1979968"/>
            <a:ext cx="1272540" cy="892464"/>
          </a:xfrm>
          <a:prstGeom prst="rect">
            <a:avLst/>
          </a:prstGeom>
        </p:spPr>
      </p:pic>
      <p:pic>
        <p:nvPicPr>
          <p:cNvPr id="10" name="Picture 9"/>
          <p:cNvPicPr>
            <a:picLocks noChangeAspect="1"/>
          </p:cNvPicPr>
          <p:nvPr/>
        </p:nvPicPr>
        <p:blipFill>
          <a:blip r:embed="rId4"/>
          <a:stretch>
            <a:fillRect/>
          </a:stretch>
        </p:blipFill>
        <p:spPr>
          <a:xfrm>
            <a:off x="6916005" y="2837680"/>
            <a:ext cx="1311275" cy="874183"/>
          </a:xfrm>
          <a:prstGeom prst="rect">
            <a:avLst/>
          </a:prstGeom>
        </p:spPr>
      </p:pic>
      <p:sp>
        <p:nvSpPr>
          <p:cNvPr id="11" name="TextBox 10"/>
          <p:cNvSpPr txBox="1"/>
          <p:nvPr/>
        </p:nvSpPr>
        <p:spPr>
          <a:xfrm flipH="1">
            <a:off x="8120575" y="2142203"/>
            <a:ext cx="990600" cy="1569660"/>
          </a:xfrm>
          <a:prstGeom prst="rect">
            <a:avLst/>
          </a:prstGeom>
          <a:noFill/>
        </p:spPr>
        <p:txBody>
          <a:bodyPr wrap="square" rtlCol="0">
            <a:spAutoFit/>
          </a:bodyPr>
          <a:lstStyle/>
          <a:p>
            <a:r>
              <a:rPr lang="en-CA" sz="9600" b="1" dirty="0" smtClean="0">
                <a:solidFill>
                  <a:srgbClr val="FF0000"/>
                </a:solidFill>
                <a:latin typeface="Century Gothic" panose="020B0502020202020204" pitchFamily="34" charset="0"/>
              </a:rPr>
              <a:t>?</a:t>
            </a:r>
            <a:endParaRPr lang="en-CA" sz="9600" b="1" dirty="0">
              <a:solidFill>
                <a:srgbClr val="FF0000"/>
              </a:solidFill>
              <a:latin typeface="Century Gothic" panose="020B0502020202020204" pitchFamily="34" charset="0"/>
            </a:endParaRPr>
          </a:p>
        </p:txBody>
      </p:sp>
    </p:spTree>
    <p:extLst>
      <p:ext uri="{BB962C8B-B14F-4D97-AF65-F5344CB8AC3E}">
        <p14:creationId xmlns:p14="http://schemas.microsoft.com/office/powerpoint/2010/main" val="91627694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Alternative economic systems</a:t>
            </a:r>
            <a:endParaRPr lang="en-US" dirty="0"/>
          </a:p>
        </p:txBody>
      </p:sp>
      <p:sp>
        <p:nvSpPr>
          <p:cNvPr id="3" name="Content Placeholder 2"/>
          <p:cNvSpPr>
            <a:spLocks noGrp="1"/>
          </p:cNvSpPr>
          <p:nvPr>
            <p:ph sz="quarter" idx="1"/>
          </p:nvPr>
        </p:nvSpPr>
        <p:spPr/>
        <p:txBody>
          <a:bodyPr/>
          <a:lstStyle/>
          <a:p>
            <a:pPr>
              <a:lnSpc>
                <a:spcPct val="90000"/>
              </a:lnSpc>
            </a:pPr>
            <a:r>
              <a:rPr lang="en-US" sz="2400" dirty="0"/>
              <a:t>3 pure types of </a:t>
            </a:r>
            <a:r>
              <a:rPr lang="en-US" sz="2400" dirty="0" smtClean="0"/>
              <a:t>systems + 1 mixed:</a:t>
            </a:r>
            <a:endParaRPr lang="en-US" sz="2400" dirty="0"/>
          </a:p>
          <a:p>
            <a:pPr lvl="1">
              <a:lnSpc>
                <a:spcPct val="90000"/>
              </a:lnSpc>
            </a:pPr>
            <a:r>
              <a:rPr lang="en-US" sz="2000" dirty="0"/>
              <a:t>Traditional Systems</a:t>
            </a:r>
          </a:p>
          <a:p>
            <a:pPr lvl="1">
              <a:lnSpc>
                <a:spcPct val="90000"/>
              </a:lnSpc>
            </a:pPr>
            <a:r>
              <a:rPr lang="en-US" sz="2000" dirty="0"/>
              <a:t>Command Systems – synonymous with centrally planned economy</a:t>
            </a:r>
          </a:p>
          <a:p>
            <a:pPr lvl="1">
              <a:lnSpc>
                <a:spcPct val="90000"/>
              </a:lnSpc>
            </a:pPr>
            <a:r>
              <a:rPr lang="en-US" sz="2000" dirty="0"/>
              <a:t>Market Systems – often called free-market economy</a:t>
            </a:r>
          </a:p>
          <a:p>
            <a:pPr lvl="1">
              <a:lnSpc>
                <a:spcPct val="90000"/>
              </a:lnSpc>
            </a:pPr>
            <a:r>
              <a:rPr lang="en-US" sz="2000" dirty="0" smtClean="0"/>
              <a:t>Mixed </a:t>
            </a:r>
            <a:r>
              <a:rPr lang="en-US" sz="2000" dirty="0"/>
              <a:t>systems</a:t>
            </a:r>
          </a:p>
          <a:p>
            <a:pPr>
              <a:lnSpc>
                <a:spcPct val="90000"/>
              </a:lnSpc>
            </a:pPr>
            <a:r>
              <a:rPr lang="en-US" sz="2400" dirty="0"/>
              <a:t>Differ in the way in which economic decisions are coordinated</a:t>
            </a:r>
          </a:p>
          <a:p>
            <a:pPr>
              <a:lnSpc>
                <a:spcPct val="90000"/>
              </a:lnSpc>
            </a:pPr>
            <a:r>
              <a:rPr lang="en-US" sz="2400" i="1" dirty="0">
                <a:solidFill>
                  <a:srgbClr val="349933"/>
                </a:solidFill>
              </a:rPr>
              <a:t>Read </a:t>
            </a:r>
            <a:r>
              <a:rPr lang="en-US" sz="2400" i="1" dirty="0" smtClean="0">
                <a:solidFill>
                  <a:srgbClr val="349933"/>
                </a:solidFill>
              </a:rPr>
              <a:t>page 10 (star) to 11 (star)</a:t>
            </a:r>
          </a:p>
          <a:p>
            <a:pPr>
              <a:lnSpc>
                <a:spcPct val="90000"/>
              </a:lnSpc>
            </a:pPr>
            <a:r>
              <a:rPr lang="en-US" sz="2400" i="1" dirty="0" smtClean="0">
                <a:solidFill>
                  <a:srgbClr val="349933"/>
                </a:solidFill>
              </a:rPr>
              <a:t>Discuss systems then complete assignment</a:t>
            </a:r>
            <a:endParaRPr lang="en-US" dirty="0"/>
          </a:p>
        </p:txBody>
      </p:sp>
    </p:spTree>
    <p:extLst>
      <p:ext uri="{BB962C8B-B14F-4D97-AF65-F5344CB8AC3E}">
        <p14:creationId xmlns:p14="http://schemas.microsoft.com/office/powerpoint/2010/main" val="12380622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Group Reading</a:t>
            </a:r>
            <a:endParaRPr lang="en-CA" dirty="0"/>
          </a:p>
        </p:txBody>
      </p:sp>
      <p:sp>
        <p:nvSpPr>
          <p:cNvPr id="3" name="Content Placeholder 2"/>
          <p:cNvSpPr>
            <a:spLocks noGrp="1"/>
          </p:cNvSpPr>
          <p:nvPr>
            <p:ph sz="quarter" idx="1"/>
          </p:nvPr>
        </p:nvSpPr>
        <p:spPr/>
        <p:txBody>
          <a:bodyPr/>
          <a:lstStyle/>
          <a:p>
            <a:r>
              <a:rPr lang="en-CA" dirty="0" smtClean="0"/>
              <a:t>Get into groups of 4</a:t>
            </a:r>
          </a:p>
          <a:p>
            <a:r>
              <a:rPr lang="en-CA" dirty="0" smtClean="0"/>
              <a:t>You will be assigned an Economic System</a:t>
            </a:r>
          </a:p>
          <a:p>
            <a:r>
              <a:rPr lang="en-CA" dirty="0" smtClean="0"/>
              <a:t>Discuss how the following for economic problems would be answered in your economic system</a:t>
            </a:r>
          </a:p>
          <a:p>
            <a:pPr lvl="1"/>
            <a:r>
              <a:rPr lang="en-CA" dirty="0" smtClean="0"/>
              <a:t>What is produced and how?</a:t>
            </a:r>
          </a:p>
          <a:p>
            <a:pPr lvl="1"/>
            <a:r>
              <a:rPr lang="en-CA" dirty="0" smtClean="0"/>
              <a:t>What is consumed and by whom?</a:t>
            </a:r>
          </a:p>
          <a:p>
            <a:pPr lvl="1"/>
            <a:r>
              <a:rPr lang="en-CA" dirty="0" smtClean="0"/>
              <a:t>Why are resources sometimes idle?</a:t>
            </a:r>
          </a:p>
          <a:p>
            <a:pPr lvl="1"/>
            <a:r>
              <a:rPr lang="en-CA" dirty="0" smtClean="0"/>
              <a:t>Is productive capacity growing?</a:t>
            </a:r>
            <a:endParaRPr lang="en-CA" dirty="0"/>
          </a:p>
        </p:txBody>
      </p:sp>
    </p:spTree>
    <p:extLst>
      <p:ext uri="{BB962C8B-B14F-4D97-AF65-F5344CB8AC3E}">
        <p14:creationId xmlns:p14="http://schemas.microsoft.com/office/powerpoint/2010/main" val="317439785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normAutofit fontScale="90000"/>
          </a:bodyPr>
          <a:lstStyle/>
          <a:p>
            <a:pPr eaLnBrk="1" hangingPunct="1">
              <a:defRPr/>
            </a:pPr>
            <a:r>
              <a:rPr lang="en-US">
                <a:ea typeface="ＭＳ Ｐゴシック" charset="0"/>
                <a:cs typeface="+mj-cs"/>
              </a:rPr>
              <a:t>Alternative Economic Systems</a:t>
            </a:r>
          </a:p>
        </p:txBody>
      </p:sp>
      <p:sp>
        <p:nvSpPr>
          <p:cNvPr id="23555" name="Rectangle 3"/>
          <p:cNvSpPr>
            <a:spLocks noGrp="1" noChangeArrowheads="1"/>
          </p:cNvSpPr>
          <p:nvPr>
            <p:ph sz="quarter" idx="1"/>
          </p:nvPr>
        </p:nvSpPr>
        <p:spPr/>
        <p:txBody>
          <a:bodyPr>
            <a:normAutofit lnSpcReduction="10000"/>
          </a:bodyPr>
          <a:lstStyle/>
          <a:p>
            <a:pPr eaLnBrk="1" hangingPunct="1">
              <a:buFont typeface="Wingdings" pitchFamily="2" charset="2"/>
              <a:buNone/>
            </a:pPr>
            <a:r>
              <a:rPr lang="en-US" smtClean="0"/>
              <a:t>Ownership of Resources</a:t>
            </a:r>
          </a:p>
          <a:p>
            <a:pPr eaLnBrk="1" hangingPunct="1"/>
            <a:r>
              <a:rPr lang="en-US" smtClean="0"/>
              <a:t>Economies differ as to who owns their productive resources</a:t>
            </a:r>
          </a:p>
          <a:p>
            <a:pPr lvl="1" eaLnBrk="1" hangingPunct="1"/>
            <a:r>
              <a:rPr lang="en-US" smtClean="0"/>
              <a:t>Private-ownership economy</a:t>
            </a:r>
          </a:p>
          <a:p>
            <a:pPr lvl="1" eaLnBrk="1" hangingPunct="1"/>
            <a:r>
              <a:rPr lang="en-US" smtClean="0"/>
              <a:t>Public-ownership economy</a:t>
            </a:r>
          </a:p>
          <a:p>
            <a:pPr eaLnBrk="1" hangingPunct="1">
              <a:buFont typeface="Wingdings" pitchFamily="2" charset="2"/>
              <a:buNone/>
            </a:pPr>
            <a:r>
              <a:rPr lang="en-US" smtClean="0"/>
              <a:t>Coordination-Ownership Mix</a:t>
            </a:r>
          </a:p>
          <a:p>
            <a:pPr eaLnBrk="1" hangingPunct="1"/>
            <a:r>
              <a:rPr lang="en-US" smtClean="0"/>
              <a:t>4 possible combinations – two most common</a:t>
            </a:r>
          </a:p>
          <a:p>
            <a:pPr lvl="1" eaLnBrk="1" hangingPunct="1"/>
            <a:r>
              <a:rPr lang="en-US" smtClean="0"/>
              <a:t>Private-ownership market economy</a:t>
            </a:r>
          </a:p>
          <a:p>
            <a:pPr lvl="1" eaLnBrk="1" hangingPunct="1"/>
            <a:r>
              <a:rPr lang="en-US" smtClean="0"/>
              <a:t>Public-ownership planned economy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dirty="0" smtClean="0"/>
              <a:t>Unit 1 – Assignment #2</a:t>
            </a:r>
          </a:p>
        </p:txBody>
      </p:sp>
      <p:sp>
        <p:nvSpPr>
          <p:cNvPr id="24579" name="Rectangle 3"/>
          <p:cNvSpPr>
            <a:spLocks noGrp="1" noChangeArrowheads="1"/>
          </p:cNvSpPr>
          <p:nvPr>
            <p:ph sz="quarter" idx="1"/>
          </p:nvPr>
        </p:nvSpPr>
        <p:spPr/>
        <p:txBody>
          <a:bodyPr/>
          <a:lstStyle/>
          <a:p>
            <a:pPr eaLnBrk="1" hangingPunct="1">
              <a:buFont typeface="Wingdings" charset="0"/>
              <a:buChar char="p"/>
              <a:defRPr/>
            </a:pPr>
            <a:r>
              <a:rPr lang="en-US" i="1" dirty="0" smtClean="0">
                <a:solidFill>
                  <a:srgbClr val="349933"/>
                </a:solidFill>
                <a:ea typeface="ＭＳ Ｐゴシック" charset="0"/>
                <a:cs typeface="+mn-cs"/>
              </a:rPr>
              <a:t>Complete the last page of assignment 2</a:t>
            </a:r>
            <a:endParaRPr lang="en-US" i="1" dirty="0">
              <a:solidFill>
                <a:srgbClr val="349933"/>
              </a:solidFill>
              <a:ea typeface="ＭＳ Ｐゴシック" charset="0"/>
              <a:cs typeface="+mn-cs"/>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Quiz Next Class!</a:t>
            </a:r>
            <a:endParaRPr lang="en-CA" dirty="0"/>
          </a:p>
        </p:txBody>
      </p:sp>
      <p:sp>
        <p:nvSpPr>
          <p:cNvPr id="3" name="Content Placeholder 2"/>
          <p:cNvSpPr>
            <a:spLocks noGrp="1"/>
          </p:cNvSpPr>
          <p:nvPr>
            <p:ph sz="quarter" idx="1"/>
          </p:nvPr>
        </p:nvSpPr>
        <p:spPr>
          <a:xfrm>
            <a:off x="612648" y="1600200"/>
            <a:ext cx="8153400" cy="5257800"/>
          </a:xfrm>
        </p:spPr>
        <p:txBody>
          <a:bodyPr>
            <a:normAutofit/>
          </a:bodyPr>
          <a:lstStyle/>
          <a:p>
            <a:r>
              <a:rPr lang="en-CA" dirty="0" smtClean="0"/>
              <a:t>What is Economics?</a:t>
            </a:r>
          </a:p>
          <a:p>
            <a:r>
              <a:rPr lang="en-CA" dirty="0" smtClean="0"/>
              <a:t>Micro vs Macro (individuals/firms/industries/gov.)</a:t>
            </a:r>
          </a:p>
          <a:p>
            <a:r>
              <a:rPr lang="en-CA" dirty="0" smtClean="0"/>
              <a:t>Resources/Factors of Production/Scarcity/Opportunity Cost/Productions Possibility Frontier</a:t>
            </a:r>
            <a:endParaRPr lang="en-CA" dirty="0" smtClean="0"/>
          </a:p>
          <a:p>
            <a:r>
              <a:rPr lang="en-CA" dirty="0" smtClean="0"/>
              <a:t>4 Economic Problems</a:t>
            </a:r>
          </a:p>
          <a:p>
            <a:r>
              <a:rPr lang="en-CA" dirty="0" smtClean="0"/>
              <a:t>4 Economic Systems (continued today</a:t>
            </a:r>
            <a:r>
              <a:rPr lang="en-CA" dirty="0" smtClean="0"/>
              <a:t>!)</a:t>
            </a:r>
          </a:p>
          <a:p>
            <a:r>
              <a:rPr lang="en-CA" dirty="0" smtClean="0"/>
              <a:t>Traditional First Nations Economic systems</a:t>
            </a:r>
            <a:endParaRPr lang="en-CA" dirty="0"/>
          </a:p>
        </p:txBody>
      </p:sp>
    </p:spTree>
    <p:extLst>
      <p:ext uri="{BB962C8B-B14F-4D97-AF65-F5344CB8AC3E}">
        <p14:creationId xmlns:p14="http://schemas.microsoft.com/office/powerpoint/2010/main" val="29021512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endParaRPr lang="en-CA" dirty="0"/>
          </a:p>
        </p:txBody>
      </p:sp>
      <p:sp>
        <p:nvSpPr>
          <p:cNvPr id="4" name="Title 3"/>
          <p:cNvSpPr>
            <a:spLocks noGrp="1"/>
          </p:cNvSpPr>
          <p:nvPr>
            <p:ph type="title"/>
          </p:nvPr>
        </p:nvSpPr>
        <p:spPr/>
        <p:txBody>
          <a:bodyPr>
            <a:noAutofit/>
          </a:bodyPr>
          <a:lstStyle/>
          <a:p>
            <a:r>
              <a:rPr lang="en-CA" sz="3600" dirty="0" smtClean="0"/>
              <a:t>The Evolutions of Economic Systems</a:t>
            </a:r>
            <a:endParaRPr lang="en-CA" sz="3600"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0643" y="2652405"/>
            <a:ext cx="2000557" cy="2000557"/>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568" y="2771468"/>
            <a:ext cx="2505075" cy="1828800"/>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b="17440"/>
          <a:stretch/>
        </p:blipFill>
        <p:spPr>
          <a:xfrm>
            <a:off x="5791200" y="2705100"/>
            <a:ext cx="1990725" cy="1895168"/>
          </a:xfrm>
          <a:prstGeom prst="rect">
            <a:avLst/>
          </a:prstGeom>
        </p:spPr>
      </p:pic>
      <p:cxnSp>
        <p:nvCxnSpPr>
          <p:cNvPr id="10" name="Straight Arrow Connector 9"/>
          <p:cNvCxnSpPr/>
          <p:nvPr/>
        </p:nvCxnSpPr>
        <p:spPr>
          <a:xfrm>
            <a:off x="1676400" y="5105400"/>
            <a:ext cx="5867400" cy="0"/>
          </a:xfrm>
          <a:prstGeom prst="straightConnector1">
            <a:avLst/>
          </a:prstGeom>
          <a:ln w="76200" cap="flat" cmpd="sng" algn="ctr">
            <a:solidFill>
              <a:schemeClr val="accent5"/>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78211479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pPr eaLnBrk="1" hangingPunct="1">
              <a:defRPr/>
            </a:pPr>
            <a:r>
              <a:rPr lang="en-US" dirty="0">
                <a:ea typeface="ＭＳ Ｐゴシック" charset="0"/>
                <a:cs typeface="+mj-cs"/>
              </a:rPr>
              <a:t>Aspects of a Modern Economy</a:t>
            </a:r>
          </a:p>
        </p:txBody>
      </p:sp>
      <p:sp>
        <p:nvSpPr>
          <p:cNvPr id="25603" name="Rectangle 3"/>
          <p:cNvSpPr>
            <a:spLocks noGrp="1" noChangeArrowheads="1"/>
          </p:cNvSpPr>
          <p:nvPr>
            <p:ph sz="quarter" idx="1"/>
          </p:nvPr>
        </p:nvSpPr>
        <p:spPr/>
        <p:txBody>
          <a:bodyPr>
            <a:normAutofit fontScale="92500"/>
          </a:bodyPr>
          <a:lstStyle/>
          <a:p>
            <a:pPr eaLnBrk="1" hangingPunct="1">
              <a:buFont typeface="Wingdings" charset="0"/>
              <a:buChar char="p"/>
              <a:defRPr/>
            </a:pPr>
            <a:r>
              <a:rPr lang="en-US" dirty="0" smtClean="0">
                <a:ea typeface="ＭＳ Ｐゴシック" charset="0"/>
                <a:cs typeface="+mn-cs"/>
              </a:rPr>
              <a:t>Modern </a:t>
            </a:r>
            <a:r>
              <a:rPr lang="en-US" dirty="0">
                <a:ea typeface="ＭＳ Ｐゴシック" charset="0"/>
                <a:cs typeface="+mn-cs"/>
              </a:rPr>
              <a:t>market </a:t>
            </a:r>
            <a:r>
              <a:rPr lang="en-US" dirty="0" smtClean="0">
                <a:ea typeface="ＭＳ Ｐゴシック" charset="0"/>
                <a:cs typeface="+mn-cs"/>
              </a:rPr>
              <a:t>economies first arose</a:t>
            </a:r>
            <a:r>
              <a:rPr lang="en-US" dirty="0" smtClean="0">
                <a:ea typeface="ＭＳ Ｐゴシック" charset="0"/>
              </a:rPr>
              <a:t> </a:t>
            </a:r>
            <a:r>
              <a:rPr lang="en-US" dirty="0">
                <a:ea typeface="ＭＳ Ｐゴシック" charset="0"/>
              </a:rPr>
              <a:t>in Europe - grew up from the (traditional) feudal </a:t>
            </a:r>
            <a:r>
              <a:rPr lang="en-US" dirty="0" smtClean="0">
                <a:ea typeface="ＭＳ Ｐゴシック" charset="0"/>
              </a:rPr>
              <a:t>system</a:t>
            </a:r>
          </a:p>
          <a:p>
            <a:pPr eaLnBrk="1" hangingPunct="1">
              <a:buFont typeface="Wingdings" charset="0"/>
              <a:buChar char="p"/>
              <a:defRPr/>
            </a:pPr>
            <a:r>
              <a:rPr lang="en-US" dirty="0" smtClean="0">
                <a:ea typeface="ＭＳ Ｐゴシック" charset="0"/>
              </a:rPr>
              <a:t>Changes in population, war, modern advancements etc., directed a change in systems</a:t>
            </a:r>
          </a:p>
          <a:p>
            <a:pPr eaLnBrk="1" hangingPunct="1">
              <a:buFont typeface="Wingdings" charset="0"/>
              <a:buChar char="p"/>
              <a:defRPr/>
            </a:pPr>
            <a:r>
              <a:rPr lang="en-US" dirty="0" smtClean="0">
                <a:ea typeface="ＭＳ Ｐゴシック" charset="0"/>
              </a:rPr>
              <a:t>Now: Involvement in the market is voluntary</a:t>
            </a:r>
            <a:endParaRPr lang="en-US" dirty="0">
              <a:ea typeface="ＭＳ Ｐゴシック" charset="0"/>
            </a:endParaRPr>
          </a:p>
          <a:p>
            <a:pPr lvl="2" eaLnBrk="1" hangingPunct="1">
              <a:buFont typeface="Wingdings" charset="0"/>
              <a:buChar char="p"/>
              <a:defRPr/>
            </a:pPr>
            <a:r>
              <a:rPr lang="en-US" dirty="0">
                <a:ea typeface="ＭＳ Ｐゴシック" charset="0"/>
              </a:rPr>
              <a:t>Private property </a:t>
            </a:r>
          </a:p>
          <a:p>
            <a:pPr lvl="2" eaLnBrk="1" hangingPunct="1">
              <a:buFont typeface="Wingdings" charset="0"/>
              <a:buChar char="p"/>
              <a:defRPr/>
            </a:pPr>
            <a:r>
              <a:rPr lang="en-US" dirty="0">
                <a:ea typeface="ＭＳ Ｐゴシック" charset="0"/>
              </a:rPr>
              <a:t>Freedom of </a:t>
            </a:r>
            <a:r>
              <a:rPr lang="en-US" dirty="0" smtClean="0">
                <a:ea typeface="ＭＳ Ｐゴシック" charset="0"/>
              </a:rPr>
              <a:t>contracts (Free Market)</a:t>
            </a:r>
            <a:endParaRPr lang="en-US" dirty="0">
              <a:ea typeface="ＭＳ Ｐゴシック" charset="0"/>
            </a:endParaRPr>
          </a:p>
          <a:p>
            <a:pPr lvl="2" eaLnBrk="1" hangingPunct="1">
              <a:buFont typeface="Wingdings" charset="0"/>
              <a:buChar char="p"/>
              <a:defRPr/>
            </a:pPr>
            <a:r>
              <a:rPr lang="en-US" dirty="0">
                <a:ea typeface="ＭＳ Ｐゴシック" charset="0"/>
              </a:rPr>
              <a:t>Both maintained by active government policies</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1277" y="3862848"/>
            <a:ext cx="4800600" cy="3600450"/>
          </a:xfrm>
          <a:prstGeom prst="rect">
            <a:avLst/>
          </a:prstGeom>
        </p:spPr>
      </p:pic>
      <p:sp>
        <p:nvSpPr>
          <p:cNvPr id="2" name="Title 1"/>
          <p:cNvSpPr>
            <a:spLocks noGrp="1"/>
          </p:cNvSpPr>
          <p:nvPr>
            <p:ph type="title"/>
          </p:nvPr>
        </p:nvSpPr>
        <p:spPr/>
        <p:txBody>
          <a:bodyPr/>
          <a:lstStyle/>
          <a:p>
            <a:r>
              <a:rPr lang="en-CA" dirty="0" smtClean="0"/>
              <a:t>Rise of the Working Class</a:t>
            </a:r>
            <a:endParaRPr lang="en-CA" dirty="0"/>
          </a:p>
        </p:txBody>
      </p:sp>
      <p:sp>
        <p:nvSpPr>
          <p:cNvPr id="3" name="Content Placeholder 2"/>
          <p:cNvSpPr>
            <a:spLocks noGrp="1"/>
          </p:cNvSpPr>
          <p:nvPr>
            <p:ph sz="quarter" idx="1"/>
          </p:nvPr>
        </p:nvSpPr>
        <p:spPr/>
        <p:txBody>
          <a:bodyPr>
            <a:normAutofit fontScale="92500"/>
          </a:bodyPr>
          <a:lstStyle/>
          <a:p>
            <a:r>
              <a:rPr lang="en-CA" dirty="0" smtClean="0"/>
              <a:t>Read (independently) “The Failure of Central Planning” on page 12-13 </a:t>
            </a:r>
          </a:p>
          <a:p>
            <a:r>
              <a:rPr lang="en-CA" dirty="0" smtClean="0"/>
              <a:t>Discuss with your partner the following questions:</a:t>
            </a:r>
          </a:p>
          <a:p>
            <a:pPr lvl="1"/>
            <a:r>
              <a:rPr lang="en-CA" dirty="0" smtClean="0"/>
              <a:t>What caused overages and shortages of goods?</a:t>
            </a:r>
          </a:p>
          <a:p>
            <a:pPr lvl="1"/>
            <a:r>
              <a:rPr lang="en-CA" dirty="0" smtClean="0"/>
              <a:t>Why was quality so poor?</a:t>
            </a:r>
          </a:p>
          <a:p>
            <a:pPr lvl="1"/>
            <a:r>
              <a:rPr lang="en-CA" dirty="0" smtClean="0"/>
              <a:t>Why was there a lack of incentives for workers?</a:t>
            </a:r>
          </a:p>
          <a:p>
            <a:pPr lvl="1"/>
            <a:r>
              <a:rPr lang="en-CA" dirty="0" smtClean="0"/>
              <a:t>How was the environment affected?</a:t>
            </a:r>
          </a:p>
          <a:p>
            <a:r>
              <a:rPr lang="en-CA" dirty="0" smtClean="0"/>
              <a:t>Report out to the class</a:t>
            </a:r>
          </a:p>
        </p:txBody>
      </p:sp>
    </p:spTree>
    <p:extLst>
      <p:ext uri="{BB962C8B-B14F-4D97-AF65-F5344CB8AC3E}">
        <p14:creationId xmlns:p14="http://schemas.microsoft.com/office/powerpoint/2010/main" val="34111122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Review of the Systems</a:t>
            </a:r>
            <a:endParaRPr lang="en-CA" dirty="0"/>
          </a:p>
        </p:txBody>
      </p:sp>
      <p:sp>
        <p:nvSpPr>
          <p:cNvPr id="3" name="Content Placeholder 2"/>
          <p:cNvSpPr>
            <a:spLocks noGrp="1"/>
          </p:cNvSpPr>
          <p:nvPr>
            <p:ph sz="quarter" idx="1"/>
          </p:nvPr>
        </p:nvSpPr>
        <p:spPr/>
        <p:txBody>
          <a:bodyPr/>
          <a:lstStyle/>
          <a:p>
            <a:r>
              <a:rPr lang="en-CA" dirty="0">
                <a:hlinkClick r:id="rId2"/>
              </a:rPr>
              <a:t>https://</a:t>
            </a:r>
            <a:r>
              <a:rPr lang="en-CA" dirty="0" smtClean="0">
                <a:hlinkClick r:id="rId2"/>
              </a:rPr>
              <a:t>www.youtube.com/watch?v=B43YEW2FvDs</a:t>
            </a:r>
            <a:endParaRPr lang="en-CA" dirty="0" smtClean="0"/>
          </a:p>
          <a:p>
            <a:endParaRPr lang="en-CA" dirty="0"/>
          </a:p>
          <a:p>
            <a:r>
              <a:rPr lang="en-CA" dirty="0" smtClean="0"/>
              <a:t>“Economic Systems and Macroeconomics: Crash Course Economics # 3”</a:t>
            </a:r>
          </a:p>
          <a:p>
            <a:pPr lvl="1"/>
            <a:r>
              <a:rPr lang="en-CA" dirty="0" smtClean="0"/>
              <a:t>10 </a:t>
            </a:r>
            <a:r>
              <a:rPr lang="en-CA" dirty="0" err="1" smtClean="0"/>
              <a:t>mins</a:t>
            </a:r>
            <a:endParaRPr lang="en-CA" dirty="0"/>
          </a:p>
        </p:txBody>
      </p:sp>
    </p:spTree>
    <p:extLst>
      <p:ext uri="{BB962C8B-B14F-4D97-AF65-F5344CB8AC3E}">
        <p14:creationId xmlns:p14="http://schemas.microsoft.com/office/powerpoint/2010/main" val="32305051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Economic Systems are Changing</a:t>
            </a:r>
            <a:endParaRPr lang="en-CA" dirty="0"/>
          </a:p>
        </p:txBody>
      </p:sp>
      <p:sp>
        <p:nvSpPr>
          <p:cNvPr id="4" name="TextBox 3"/>
          <p:cNvSpPr txBox="1"/>
          <p:nvPr/>
        </p:nvSpPr>
        <p:spPr>
          <a:xfrm>
            <a:off x="580693" y="2819400"/>
            <a:ext cx="1524000" cy="707886"/>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CA" sz="2000" b="1" dirty="0" smtClean="0"/>
              <a:t>FREE MARKET</a:t>
            </a:r>
            <a:endParaRPr lang="en-CA" sz="2000" b="1" dirty="0"/>
          </a:p>
        </p:txBody>
      </p:sp>
      <p:sp>
        <p:nvSpPr>
          <p:cNvPr id="5" name="TextBox 4"/>
          <p:cNvSpPr txBox="1"/>
          <p:nvPr/>
        </p:nvSpPr>
        <p:spPr>
          <a:xfrm>
            <a:off x="7086600" y="2819400"/>
            <a:ext cx="1524000" cy="707886"/>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CA" sz="2000" b="1" dirty="0" smtClean="0"/>
              <a:t>PLANNED ECONOMY</a:t>
            </a:r>
            <a:endParaRPr lang="en-CA" sz="2000" b="1" dirty="0"/>
          </a:p>
        </p:txBody>
      </p:sp>
      <p:sp>
        <p:nvSpPr>
          <p:cNvPr id="6" name="TextBox 5"/>
          <p:cNvSpPr txBox="1"/>
          <p:nvPr/>
        </p:nvSpPr>
        <p:spPr>
          <a:xfrm>
            <a:off x="580693" y="3733800"/>
            <a:ext cx="1524000" cy="400110"/>
          </a:xfrm>
          <a:prstGeom prst="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CA" sz="2000" b="1" dirty="0" smtClean="0"/>
              <a:t>CAPITALISM</a:t>
            </a:r>
            <a:endParaRPr lang="en-CA" sz="2000" b="1" dirty="0"/>
          </a:p>
        </p:txBody>
      </p:sp>
      <p:sp>
        <p:nvSpPr>
          <p:cNvPr id="7" name="TextBox 6"/>
          <p:cNvSpPr txBox="1"/>
          <p:nvPr/>
        </p:nvSpPr>
        <p:spPr>
          <a:xfrm>
            <a:off x="7091516" y="3657600"/>
            <a:ext cx="1524000" cy="400110"/>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CA" sz="2000" b="1" dirty="0" smtClean="0"/>
              <a:t>SOCIALISM</a:t>
            </a:r>
            <a:endParaRPr lang="en-CA" sz="2000" b="1" dirty="0"/>
          </a:p>
        </p:txBody>
      </p:sp>
      <p:cxnSp>
        <p:nvCxnSpPr>
          <p:cNvPr id="9" name="Straight Arrow Connector 8"/>
          <p:cNvCxnSpPr/>
          <p:nvPr/>
        </p:nvCxnSpPr>
        <p:spPr>
          <a:xfrm>
            <a:off x="2438400" y="3429000"/>
            <a:ext cx="4343400" cy="0"/>
          </a:xfrm>
          <a:prstGeom prst="straightConnector1">
            <a:avLst/>
          </a:prstGeom>
          <a:ln w="57150"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1335556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Economics?</a:t>
            </a:r>
            <a:endParaRPr lang="en-US" dirty="0"/>
          </a:p>
        </p:txBody>
      </p:sp>
      <p:sp>
        <p:nvSpPr>
          <p:cNvPr id="3" name="Content Placeholder 2"/>
          <p:cNvSpPr>
            <a:spLocks noGrp="1"/>
          </p:cNvSpPr>
          <p:nvPr>
            <p:ph sz="quarter" idx="1"/>
          </p:nvPr>
        </p:nvSpPr>
        <p:spPr>
          <a:xfrm>
            <a:off x="612648" y="1600200"/>
            <a:ext cx="8153400" cy="2971800"/>
          </a:xfrm>
        </p:spPr>
        <p:txBody>
          <a:bodyPr/>
          <a:lstStyle/>
          <a:p>
            <a:r>
              <a:rPr lang="en-US" sz="2800" dirty="0" smtClean="0"/>
              <a:t>Wait a tick… What’s an </a:t>
            </a:r>
            <a:r>
              <a:rPr lang="en-US" sz="2800" i="1" dirty="0" smtClean="0"/>
              <a:t>Economy</a:t>
            </a:r>
            <a:r>
              <a:rPr lang="en-US" sz="2800" dirty="0" smtClean="0"/>
              <a:t>?</a:t>
            </a:r>
            <a:endParaRPr lang="en-US" dirty="0"/>
          </a:p>
          <a:p>
            <a:r>
              <a:rPr lang="en-US" sz="2800" u="sng" dirty="0" smtClean="0"/>
              <a:t>“</a:t>
            </a:r>
            <a:r>
              <a:rPr lang="en-US" sz="2800" b="1" u="sng" dirty="0" smtClean="0"/>
              <a:t>The </a:t>
            </a:r>
            <a:r>
              <a:rPr lang="en-US" sz="2800" b="1" u="sng" dirty="0"/>
              <a:t>wealth and resources of a country or region, </a:t>
            </a:r>
            <a:r>
              <a:rPr lang="en-US" sz="2800" b="0" dirty="0"/>
              <a:t>especially in terms of the production and consumption of goods and </a:t>
            </a:r>
            <a:r>
              <a:rPr lang="en-US" sz="2800" b="0" dirty="0" smtClean="0"/>
              <a:t>services”</a:t>
            </a:r>
            <a:endParaRPr lang="en-US" sz="2800" b="0" dirty="0"/>
          </a:p>
          <a:p>
            <a:r>
              <a:rPr lang="en-US" sz="2800" b="0" dirty="0" smtClean="0"/>
              <a:t>“The total value of everything produced within a particular geographic area”</a:t>
            </a:r>
            <a:endParaRPr lang="en-US" sz="2800" b="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4419600"/>
            <a:ext cx="4429125" cy="2543175"/>
          </a:xfrm>
          <a:prstGeom prst="rect">
            <a:avLst/>
          </a:prstGeom>
        </p:spPr>
      </p:pic>
    </p:spTree>
    <p:extLst>
      <p:ext uri="{BB962C8B-B14F-4D97-AF65-F5344CB8AC3E}">
        <p14:creationId xmlns:p14="http://schemas.microsoft.com/office/powerpoint/2010/main" val="386241995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defRPr/>
            </a:pPr>
            <a:r>
              <a:rPr lang="en-US" dirty="0" smtClean="0">
                <a:ea typeface="ＭＳ Ｐゴシック" charset="0"/>
              </a:rPr>
              <a:t>Causes of Change</a:t>
            </a:r>
            <a:endParaRPr lang="en-US" dirty="0">
              <a:ea typeface="ＭＳ Ｐゴシック" charset="0"/>
              <a:cs typeface="+mj-cs"/>
            </a:endParaRPr>
          </a:p>
        </p:txBody>
      </p:sp>
      <p:sp>
        <p:nvSpPr>
          <p:cNvPr id="26627" name="Rectangle 3"/>
          <p:cNvSpPr>
            <a:spLocks noGrp="1" noChangeArrowheads="1"/>
          </p:cNvSpPr>
          <p:nvPr>
            <p:ph sz="quarter" idx="1"/>
          </p:nvPr>
        </p:nvSpPr>
        <p:spPr/>
        <p:txBody>
          <a:bodyPr/>
          <a:lstStyle/>
          <a:p>
            <a:pPr eaLnBrk="1" hangingPunct="1">
              <a:buFont typeface="Wingdings" charset="0"/>
              <a:buNone/>
              <a:defRPr/>
            </a:pPr>
            <a:r>
              <a:rPr lang="en-US" dirty="0">
                <a:ea typeface="ＭＳ Ｐゴシック" charset="0"/>
                <a:cs typeface="+mn-cs"/>
              </a:rPr>
              <a:t>Living Standards</a:t>
            </a:r>
          </a:p>
          <a:p>
            <a:pPr eaLnBrk="1" hangingPunct="1">
              <a:buFont typeface="Wingdings" charset="0"/>
              <a:buChar char="p"/>
              <a:defRPr/>
            </a:pPr>
            <a:r>
              <a:rPr lang="en-US" dirty="0">
                <a:ea typeface="ＭＳ Ｐゴシック" charset="0"/>
                <a:cs typeface="+mn-cs"/>
              </a:rPr>
              <a:t>Depend on how much society can consume of various goods and services</a:t>
            </a:r>
          </a:p>
          <a:p>
            <a:pPr eaLnBrk="1" hangingPunct="1">
              <a:buFont typeface="Wingdings" charset="0"/>
              <a:buChar char="p"/>
              <a:defRPr/>
            </a:pPr>
            <a:r>
              <a:rPr lang="en-US" dirty="0">
                <a:ea typeface="ＭＳ Ｐゴシック" charset="0"/>
                <a:cs typeface="+mn-cs"/>
              </a:rPr>
              <a:t>Small productive capacity = low living standards</a:t>
            </a:r>
          </a:p>
          <a:p>
            <a:pPr eaLnBrk="1" hangingPunct="1">
              <a:buFont typeface="Wingdings" charset="0"/>
              <a:buChar char="p"/>
              <a:defRPr/>
            </a:pPr>
            <a:r>
              <a:rPr lang="en-US" dirty="0">
                <a:ea typeface="ＭＳ Ｐゴシック" charset="0"/>
                <a:cs typeface="+mn-cs"/>
              </a:rPr>
              <a:t>Key components</a:t>
            </a:r>
          </a:p>
          <a:p>
            <a:pPr lvl="1" eaLnBrk="1" hangingPunct="1">
              <a:buFont typeface="Wingdings" charset="0"/>
              <a:buChar char="n"/>
              <a:defRPr/>
            </a:pPr>
            <a:r>
              <a:rPr lang="en-US" dirty="0">
                <a:ea typeface="ＭＳ Ｐゴシック" charset="0"/>
              </a:rPr>
              <a:t>Employment</a:t>
            </a:r>
          </a:p>
          <a:p>
            <a:pPr lvl="1" eaLnBrk="1" hangingPunct="1">
              <a:buFont typeface="Wingdings" charset="0"/>
              <a:buChar char="n"/>
              <a:defRPr/>
            </a:pPr>
            <a:r>
              <a:rPr lang="en-US" dirty="0" err="1">
                <a:ea typeface="ＭＳ Ｐゴシック" charset="0"/>
              </a:rPr>
              <a:t>Labour</a:t>
            </a:r>
            <a:r>
              <a:rPr lang="en-US" dirty="0">
                <a:ea typeface="ＭＳ Ｐゴシック" charset="0"/>
              </a:rPr>
              <a:t> Productivity</a:t>
            </a:r>
          </a:p>
          <a:p>
            <a:pPr lvl="1" eaLnBrk="1" hangingPunct="1">
              <a:buFont typeface="Wingdings" charset="0"/>
              <a:buChar char="n"/>
              <a:defRPr/>
            </a:pPr>
            <a:r>
              <a:rPr lang="en-US" dirty="0">
                <a:ea typeface="ＭＳ Ｐゴシック" charset="0"/>
              </a:rPr>
              <a:t>Distribution of Income</a:t>
            </a:r>
          </a:p>
        </p:txBody>
      </p:sp>
      <p:cxnSp>
        <p:nvCxnSpPr>
          <p:cNvPr id="3" name="Straight Connector 2"/>
          <p:cNvCxnSpPr/>
          <p:nvPr/>
        </p:nvCxnSpPr>
        <p:spPr>
          <a:xfrm>
            <a:off x="5715000" y="3962400"/>
            <a:ext cx="0" cy="2133600"/>
          </a:xfrm>
          <a:prstGeom prst="line">
            <a:avLst/>
          </a:prstGeom>
        </p:spPr>
        <p:style>
          <a:lnRef idx="2">
            <a:schemeClr val="accent1"/>
          </a:lnRef>
          <a:fillRef idx="0">
            <a:schemeClr val="accent1"/>
          </a:fillRef>
          <a:effectRef idx="1">
            <a:schemeClr val="accent1"/>
          </a:effectRef>
          <a:fontRef idx="minor">
            <a:schemeClr val="tx1"/>
          </a:fontRef>
        </p:style>
      </p:cxnSp>
      <p:cxnSp>
        <p:nvCxnSpPr>
          <p:cNvPr id="5" name="Straight Connector 4"/>
          <p:cNvCxnSpPr/>
          <p:nvPr/>
        </p:nvCxnSpPr>
        <p:spPr>
          <a:xfrm>
            <a:off x="5715000" y="6096000"/>
            <a:ext cx="2438400" cy="0"/>
          </a:xfrm>
          <a:prstGeom prst="line">
            <a:avLst/>
          </a:prstGeom>
        </p:spPr>
        <p:style>
          <a:lnRef idx="2">
            <a:schemeClr val="accent1"/>
          </a:lnRef>
          <a:fillRef idx="0">
            <a:schemeClr val="accent1"/>
          </a:fillRef>
          <a:effectRef idx="1">
            <a:schemeClr val="accent1"/>
          </a:effectRef>
          <a:fontRef idx="minor">
            <a:schemeClr val="tx1"/>
          </a:fontRef>
        </p:style>
      </p:cxnSp>
      <p:sp>
        <p:nvSpPr>
          <p:cNvPr id="6" name="Arc 5"/>
          <p:cNvSpPr/>
          <p:nvPr/>
        </p:nvSpPr>
        <p:spPr>
          <a:xfrm>
            <a:off x="4305299" y="4762500"/>
            <a:ext cx="2819400" cy="2667000"/>
          </a:xfrm>
          <a:prstGeom prst="arc">
            <a:avLst/>
          </a:prstGeom>
          <a:ln w="76200"/>
        </p:spPr>
        <p:style>
          <a:lnRef idx="2">
            <a:schemeClr val="accent5"/>
          </a:lnRef>
          <a:fillRef idx="0">
            <a:schemeClr val="accent5"/>
          </a:fillRef>
          <a:effectRef idx="1">
            <a:schemeClr val="accent5"/>
          </a:effectRef>
          <a:fontRef idx="minor">
            <a:schemeClr val="tx1"/>
          </a:fontRef>
        </p:style>
        <p:txBody>
          <a:bodyPr rtlCol="0" anchor="ctr"/>
          <a:lstStyle/>
          <a:p>
            <a:pPr algn="ctr"/>
            <a:endParaRPr lang="en-CA"/>
          </a:p>
        </p:txBody>
      </p:sp>
      <p:sp>
        <p:nvSpPr>
          <p:cNvPr id="9" name="Arc 8"/>
          <p:cNvSpPr/>
          <p:nvPr/>
        </p:nvSpPr>
        <p:spPr>
          <a:xfrm rot="268781">
            <a:off x="4236844" y="4269886"/>
            <a:ext cx="3717254" cy="4507230"/>
          </a:xfrm>
          <a:prstGeom prst="arc">
            <a:avLst>
              <a:gd name="adj1" fmla="val 15333471"/>
              <a:gd name="adj2" fmla="val 20699321"/>
            </a:avLst>
          </a:prstGeom>
          <a:ln w="76200">
            <a:solidFill>
              <a:schemeClr val="accent5">
                <a:lumMod val="75000"/>
              </a:schemeClr>
            </a:solidFill>
          </a:ln>
        </p:spPr>
        <p:style>
          <a:lnRef idx="2">
            <a:schemeClr val="accent6"/>
          </a:lnRef>
          <a:fillRef idx="0">
            <a:schemeClr val="accent6"/>
          </a:fillRef>
          <a:effectRef idx="1">
            <a:schemeClr val="accent6"/>
          </a:effectRef>
          <a:fontRef idx="minor">
            <a:schemeClr val="tx1"/>
          </a:fontRef>
        </p:style>
        <p:txBody>
          <a:bodyPr rtlCol="0" anchor="ctr"/>
          <a:lstStyle/>
          <a:p>
            <a:pPr algn="ctr"/>
            <a:endParaRPr lang="en-CA"/>
          </a:p>
        </p:txBody>
      </p:sp>
      <p:cxnSp>
        <p:nvCxnSpPr>
          <p:cNvPr id="8" name="Straight Arrow Connector 7"/>
          <p:cNvCxnSpPr/>
          <p:nvPr/>
        </p:nvCxnSpPr>
        <p:spPr>
          <a:xfrm>
            <a:off x="3962400" y="3581400"/>
            <a:ext cx="1676400" cy="11811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67425" y="723900"/>
            <a:ext cx="6153150" cy="3657600"/>
          </a:xfrm>
          <a:prstGeom prst="cloud">
            <a:avLst/>
          </a:prstGeom>
        </p:spPr>
      </p:pic>
      <p:sp>
        <p:nvSpPr>
          <p:cNvPr id="27650" name="Rectangle 2"/>
          <p:cNvSpPr>
            <a:spLocks noGrp="1" noChangeArrowheads="1"/>
          </p:cNvSpPr>
          <p:nvPr>
            <p:ph type="title"/>
          </p:nvPr>
        </p:nvSpPr>
        <p:spPr/>
        <p:txBody>
          <a:bodyPr/>
          <a:lstStyle/>
          <a:p>
            <a:pPr eaLnBrk="1" hangingPunct="1">
              <a:defRPr/>
            </a:pPr>
            <a:r>
              <a:rPr lang="en-US" dirty="0" smtClean="0">
                <a:ea typeface="ＭＳ Ｐゴシック" charset="0"/>
                <a:cs typeface="+mj-cs"/>
              </a:rPr>
              <a:t>Ongoing Change</a:t>
            </a:r>
            <a:endParaRPr lang="en-US" dirty="0">
              <a:ea typeface="ＭＳ Ｐゴシック" charset="0"/>
              <a:cs typeface="+mj-cs"/>
            </a:endParaRPr>
          </a:p>
        </p:txBody>
      </p:sp>
      <p:sp>
        <p:nvSpPr>
          <p:cNvPr id="27651" name="Rectangle 3"/>
          <p:cNvSpPr>
            <a:spLocks noGrp="1" noChangeArrowheads="1"/>
          </p:cNvSpPr>
          <p:nvPr>
            <p:ph sz="quarter" idx="1"/>
          </p:nvPr>
        </p:nvSpPr>
        <p:spPr/>
        <p:txBody>
          <a:bodyPr>
            <a:normAutofit/>
          </a:bodyPr>
          <a:lstStyle/>
          <a:p>
            <a:pPr eaLnBrk="1" hangingPunct="1">
              <a:buFont typeface="Wingdings" charset="0"/>
              <a:buChar char="p"/>
              <a:defRPr/>
            </a:pPr>
            <a:r>
              <a:rPr lang="en-US" sz="2400" dirty="0" smtClean="0">
                <a:ea typeface="ＭＳ Ｐゴシック" charset="0"/>
                <a:cs typeface="+mn-cs"/>
              </a:rPr>
              <a:t>Continual </a:t>
            </a:r>
            <a:r>
              <a:rPr lang="en-US" sz="2400" dirty="0">
                <a:ea typeface="ＭＳ Ｐゴシック" charset="0"/>
                <a:cs typeface="+mn-cs"/>
              </a:rPr>
              <a:t>technological change</a:t>
            </a:r>
          </a:p>
          <a:p>
            <a:pPr eaLnBrk="1" hangingPunct="1">
              <a:buFont typeface="Wingdings" charset="0"/>
              <a:buChar char="p"/>
              <a:defRPr/>
            </a:pPr>
            <a:r>
              <a:rPr lang="en-US" sz="2400" dirty="0">
                <a:ea typeface="ＭＳ Ｐゴシック" charset="0"/>
                <a:cs typeface="+mn-cs"/>
              </a:rPr>
              <a:t>Job structure</a:t>
            </a:r>
          </a:p>
          <a:p>
            <a:pPr lvl="1" eaLnBrk="1" hangingPunct="1">
              <a:buFont typeface="Wingdings" charset="0"/>
              <a:buChar char="n"/>
              <a:defRPr/>
            </a:pPr>
            <a:r>
              <a:rPr lang="en-US" sz="2000" dirty="0">
                <a:ea typeface="ＭＳ Ｐゴシック" charset="0"/>
              </a:rPr>
              <a:t>Decline in agriculture, rise in service sector</a:t>
            </a:r>
          </a:p>
          <a:p>
            <a:pPr eaLnBrk="1" hangingPunct="1">
              <a:buFont typeface="Wingdings" charset="0"/>
              <a:buChar char="p"/>
              <a:defRPr/>
            </a:pPr>
            <a:r>
              <a:rPr lang="en-US" sz="2400" dirty="0">
                <a:ea typeface="ＭＳ Ｐゴシック" charset="0"/>
                <a:cs typeface="+mn-cs"/>
              </a:rPr>
              <a:t>New products</a:t>
            </a:r>
          </a:p>
          <a:p>
            <a:pPr lvl="1" eaLnBrk="1" hangingPunct="1">
              <a:buFont typeface="Wingdings" charset="0"/>
              <a:buChar char="n"/>
              <a:defRPr/>
            </a:pPr>
            <a:r>
              <a:rPr lang="en-US" sz="2000" dirty="0">
                <a:ea typeface="ＭＳ Ｐゴシック" charset="0"/>
              </a:rPr>
              <a:t>Continual introduction of new products</a:t>
            </a:r>
          </a:p>
          <a:p>
            <a:pPr eaLnBrk="1" hangingPunct="1">
              <a:buFont typeface="Wingdings" charset="0"/>
              <a:buChar char="p"/>
              <a:defRPr/>
            </a:pPr>
            <a:r>
              <a:rPr lang="en-US" sz="2400" dirty="0">
                <a:ea typeface="ＭＳ Ｐゴシック" charset="0"/>
                <a:cs typeface="+mn-cs"/>
              </a:rPr>
              <a:t>Globalization</a:t>
            </a:r>
          </a:p>
          <a:p>
            <a:pPr lvl="1" eaLnBrk="1" hangingPunct="1">
              <a:buFont typeface="Wingdings" charset="0"/>
              <a:buChar char="n"/>
              <a:defRPr/>
            </a:pPr>
            <a:r>
              <a:rPr lang="en-US" sz="2000" dirty="0">
                <a:ea typeface="ＭＳ Ｐゴシック" charset="0"/>
              </a:rPr>
              <a:t>Know where a product is assembled but not necessarily where it is made</a:t>
            </a:r>
          </a:p>
          <a:p>
            <a:pPr lvl="1" eaLnBrk="1" hangingPunct="1">
              <a:buFont typeface="Wingdings" charset="0"/>
              <a:buChar char="n"/>
              <a:defRPr/>
            </a:pPr>
            <a:r>
              <a:rPr lang="en-US" sz="2000" dirty="0">
                <a:ea typeface="ＭＳ Ｐゴシック" charset="0"/>
              </a:rPr>
              <a:t>Rapid reduction in transportation costs/revolution in communication</a:t>
            </a:r>
          </a:p>
          <a:p>
            <a:pPr lvl="1" eaLnBrk="1" hangingPunct="1">
              <a:buFont typeface="Wingdings" charset="0"/>
              <a:buChar char="n"/>
              <a:defRPr/>
            </a:pPr>
            <a:r>
              <a:rPr lang="en-US" sz="2000" dirty="0">
                <a:ea typeface="ＭＳ Ｐゴシック" charset="0"/>
              </a:rPr>
              <a:t>Large firms seek physical presence in major countries</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ormAutofit fontScale="90000"/>
          </a:bodyPr>
          <a:lstStyle/>
          <a:p>
            <a:pPr eaLnBrk="1" hangingPunct="1">
              <a:defRPr/>
            </a:pPr>
            <a:r>
              <a:rPr lang="en-US" dirty="0" smtClean="0">
                <a:ea typeface="ＭＳ Ｐゴシック" charset="0"/>
                <a:cs typeface="+mj-cs"/>
              </a:rPr>
              <a:t>Today: Economic </a:t>
            </a:r>
            <a:r>
              <a:rPr lang="en-US" dirty="0">
                <a:ea typeface="ＭＳ Ｐゴシック" charset="0"/>
                <a:cs typeface="+mj-cs"/>
              </a:rPr>
              <a:t>Analysis &amp; Policy</a:t>
            </a:r>
          </a:p>
        </p:txBody>
      </p:sp>
      <p:sp>
        <p:nvSpPr>
          <p:cNvPr id="28675" name="Rectangle 3"/>
          <p:cNvSpPr>
            <a:spLocks noGrp="1" noChangeArrowheads="1"/>
          </p:cNvSpPr>
          <p:nvPr>
            <p:ph sz="quarter" idx="1"/>
          </p:nvPr>
        </p:nvSpPr>
        <p:spPr/>
        <p:txBody>
          <a:bodyPr>
            <a:normAutofit fontScale="92500" lnSpcReduction="10000"/>
          </a:bodyPr>
          <a:lstStyle/>
          <a:p>
            <a:pPr eaLnBrk="1" hangingPunct="1">
              <a:lnSpc>
                <a:spcPct val="90000"/>
              </a:lnSpc>
              <a:buFont typeface="Wingdings" charset="0"/>
              <a:buNone/>
              <a:defRPr/>
            </a:pPr>
            <a:r>
              <a:rPr lang="en-US">
                <a:ea typeface="ＭＳ Ｐゴシック" charset="0"/>
                <a:cs typeface="+mn-cs"/>
              </a:rPr>
              <a:t>The pervasiveness of policy decisions</a:t>
            </a:r>
          </a:p>
          <a:p>
            <a:pPr eaLnBrk="1" hangingPunct="1">
              <a:lnSpc>
                <a:spcPct val="90000"/>
              </a:lnSpc>
              <a:buFont typeface="Wingdings" charset="0"/>
              <a:buChar char="p"/>
              <a:defRPr/>
            </a:pPr>
            <a:r>
              <a:rPr lang="en-US">
                <a:ea typeface="ＭＳ Ｐゴシック" charset="0"/>
                <a:cs typeface="+mn-cs"/>
              </a:rPr>
              <a:t>From laissez-faire policy to strict control over every facet</a:t>
            </a:r>
          </a:p>
          <a:p>
            <a:pPr eaLnBrk="1" hangingPunct="1">
              <a:lnSpc>
                <a:spcPct val="90000"/>
              </a:lnSpc>
              <a:buFont typeface="Wingdings" charset="0"/>
              <a:buChar char="p"/>
              <a:defRPr/>
            </a:pPr>
            <a:r>
              <a:rPr lang="en-US">
                <a:ea typeface="ＭＳ Ｐゴシック" charset="0"/>
                <a:cs typeface="+mn-cs"/>
              </a:rPr>
              <a:t>Debates over means and ends</a:t>
            </a:r>
          </a:p>
          <a:p>
            <a:pPr lvl="1" eaLnBrk="1" hangingPunct="1">
              <a:lnSpc>
                <a:spcPct val="90000"/>
              </a:lnSpc>
              <a:buFont typeface="Wingdings" charset="0"/>
              <a:buChar char="n"/>
              <a:defRPr/>
            </a:pPr>
            <a:r>
              <a:rPr lang="en-US">
                <a:ea typeface="ＭＳ Ｐゴシック" charset="0"/>
              </a:rPr>
              <a:t>Goals, the things we strive for, are called </a:t>
            </a:r>
            <a:r>
              <a:rPr lang="en-US" b="1">
                <a:ea typeface="ＭＳ Ｐゴシック" charset="0"/>
              </a:rPr>
              <a:t>ends</a:t>
            </a:r>
          </a:p>
          <a:p>
            <a:pPr lvl="1" eaLnBrk="1" hangingPunct="1">
              <a:lnSpc>
                <a:spcPct val="90000"/>
              </a:lnSpc>
              <a:buFont typeface="Wingdings" charset="0"/>
              <a:buChar char="n"/>
              <a:defRPr/>
            </a:pPr>
            <a:r>
              <a:rPr lang="en-US" b="1">
                <a:ea typeface="ＭＳ Ｐゴシック" charset="0"/>
              </a:rPr>
              <a:t>Means</a:t>
            </a:r>
            <a:r>
              <a:rPr lang="en-US">
                <a:ea typeface="ＭＳ Ｐゴシック" charset="0"/>
              </a:rPr>
              <a:t> are the methods of achieving our goals (or ends)</a:t>
            </a:r>
          </a:p>
          <a:p>
            <a:pPr lvl="1" eaLnBrk="1" hangingPunct="1">
              <a:lnSpc>
                <a:spcPct val="90000"/>
              </a:lnSpc>
              <a:buFont typeface="Wingdings" charset="0"/>
              <a:buChar char="n"/>
              <a:defRPr/>
            </a:pPr>
            <a:r>
              <a:rPr lang="en-US">
                <a:ea typeface="ＭＳ Ｐゴシック" charset="0"/>
              </a:rPr>
              <a:t>Debate about the right degree of government involvement = alternative means to achieve agreed ends</a:t>
            </a:r>
          </a:p>
          <a:p>
            <a:pPr lvl="1" eaLnBrk="1" hangingPunct="1">
              <a:lnSpc>
                <a:spcPct val="90000"/>
              </a:lnSpc>
              <a:buFont typeface="Wingdings" charset="0"/>
              <a:buChar char="n"/>
              <a:defRPr/>
            </a:pPr>
            <a:r>
              <a:rPr lang="en-US">
                <a:ea typeface="ＭＳ Ｐゴシック" charset="0"/>
              </a:rPr>
              <a:t>Different groups put different values on alternative ends</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defRPr/>
            </a:pPr>
            <a:r>
              <a:rPr lang="en-US">
                <a:ea typeface="ＭＳ Ｐゴシック" charset="0"/>
                <a:cs typeface="+mj-cs"/>
              </a:rPr>
              <a:t>Economic Analysis &amp; Policy</a:t>
            </a:r>
          </a:p>
        </p:txBody>
      </p:sp>
      <p:sp>
        <p:nvSpPr>
          <p:cNvPr id="29699" name="Rectangle 3"/>
          <p:cNvSpPr>
            <a:spLocks noGrp="1" noChangeArrowheads="1"/>
          </p:cNvSpPr>
          <p:nvPr>
            <p:ph sz="quarter" idx="1"/>
          </p:nvPr>
        </p:nvSpPr>
        <p:spPr/>
        <p:txBody>
          <a:bodyPr/>
          <a:lstStyle/>
          <a:p>
            <a:pPr eaLnBrk="1" hangingPunct="1">
              <a:buFont typeface="Wingdings" charset="0"/>
              <a:buChar char="p"/>
              <a:defRPr/>
            </a:pPr>
            <a:r>
              <a:rPr lang="en-US">
                <a:ea typeface="ＭＳ Ｐゴシック" charset="0"/>
                <a:cs typeface="+mn-cs"/>
              </a:rPr>
              <a:t>Four questions can be asked about every proposed economic policy</a:t>
            </a:r>
          </a:p>
          <a:p>
            <a:pPr lvl="1" eaLnBrk="1" hangingPunct="1">
              <a:buFont typeface="Wingdings" charset="0"/>
              <a:buChar char="n"/>
              <a:defRPr/>
            </a:pPr>
            <a:r>
              <a:rPr lang="en-US">
                <a:ea typeface="ＭＳ Ｐゴシック" charset="0"/>
              </a:rPr>
              <a:t>What are the policy goals?</a:t>
            </a:r>
          </a:p>
          <a:p>
            <a:pPr lvl="1" eaLnBrk="1" hangingPunct="1">
              <a:buFont typeface="Wingdings" charset="0"/>
              <a:buChar char="n"/>
              <a:defRPr/>
            </a:pPr>
            <a:r>
              <a:rPr lang="en-US">
                <a:ea typeface="ＭＳ Ｐゴシック" charset="0"/>
              </a:rPr>
              <a:t>Does the proposed policy achieve those goals?</a:t>
            </a:r>
          </a:p>
          <a:p>
            <a:pPr lvl="1" eaLnBrk="1" hangingPunct="1">
              <a:buFont typeface="Wingdings" charset="0"/>
              <a:buChar char="n"/>
              <a:defRPr/>
            </a:pPr>
            <a:r>
              <a:rPr lang="en-US">
                <a:ea typeface="ＭＳ Ｐゴシック" charset="0"/>
              </a:rPr>
              <a:t>Does the proposed policy has adverse side effects?</a:t>
            </a:r>
          </a:p>
          <a:p>
            <a:pPr lvl="1" eaLnBrk="1" hangingPunct="1">
              <a:buFont typeface="Wingdings" charset="0"/>
              <a:buChar char="n"/>
              <a:defRPr/>
            </a:pPr>
            <a:r>
              <a:rPr lang="en-US">
                <a:ea typeface="ＭＳ Ｐゴシック" charset="0"/>
              </a:rPr>
              <a:t>Are there alternative means of achieving the goals?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Make up quiz and Project next class!</a:t>
            </a:r>
            <a:endParaRPr lang="en-CA" dirty="0"/>
          </a:p>
        </p:txBody>
      </p:sp>
      <p:sp>
        <p:nvSpPr>
          <p:cNvPr id="3" name="Content Placeholder 2"/>
          <p:cNvSpPr>
            <a:spLocks noGrp="1"/>
          </p:cNvSpPr>
          <p:nvPr>
            <p:ph sz="quarter" idx="1"/>
          </p:nvPr>
        </p:nvSpPr>
        <p:spPr/>
        <p:txBody>
          <a:bodyPr/>
          <a:lstStyle/>
          <a:p>
            <a:endParaRPr lang="en-CA" dirty="0"/>
          </a:p>
        </p:txBody>
      </p:sp>
    </p:spTree>
    <p:extLst>
      <p:ext uri="{BB962C8B-B14F-4D97-AF65-F5344CB8AC3E}">
        <p14:creationId xmlns:p14="http://schemas.microsoft.com/office/powerpoint/2010/main" val="29699523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dirty="0" smtClean="0"/>
              <a:t>Unit 1 – Assignment #2</a:t>
            </a:r>
          </a:p>
        </p:txBody>
      </p:sp>
      <p:sp>
        <p:nvSpPr>
          <p:cNvPr id="31747" name="Rectangle 3"/>
          <p:cNvSpPr>
            <a:spLocks noGrp="1" noChangeArrowheads="1"/>
          </p:cNvSpPr>
          <p:nvPr>
            <p:ph sz="quarter" idx="1"/>
          </p:nvPr>
        </p:nvSpPr>
        <p:spPr/>
        <p:txBody>
          <a:bodyPr/>
          <a:lstStyle/>
          <a:p>
            <a:pPr eaLnBrk="1" hangingPunct="1"/>
            <a:r>
              <a:rPr lang="en-US" i="1" dirty="0" smtClean="0">
                <a:solidFill>
                  <a:srgbClr val="349933"/>
                </a:solidFill>
              </a:rPr>
              <a:t>Read pages 14-23 (1. The Economic Problem)</a:t>
            </a:r>
          </a:p>
          <a:p>
            <a:pPr lvl="1" eaLnBrk="1" hangingPunct="1"/>
            <a:r>
              <a:rPr lang="en-US" i="1" dirty="0" smtClean="0">
                <a:solidFill>
                  <a:srgbClr val="349933"/>
                </a:solidFill>
              </a:rPr>
              <a:t>Answer the questions #1-10 in Unit 1 – Assign #2 (hand out)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smtClean="0"/>
              <a:t>…in a nutshell</a:t>
            </a:r>
            <a:endParaRPr lang="en-CA" dirty="0"/>
          </a:p>
        </p:txBody>
      </p:sp>
      <p:sp>
        <p:nvSpPr>
          <p:cNvPr id="3" name="Title 2"/>
          <p:cNvSpPr>
            <a:spLocks noGrp="1"/>
          </p:cNvSpPr>
          <p:nvPr>
            <p:ph type="title"/>
          </p:nvPr>
        </p:nvSpPr>
        <p:spPr/>
        <p:txBody>
          <a:bodyPr/>
          <a:lstStyle/>
          <a:p>
            <a:r>
              <a:rPr lang="en-CA" dirty="0" smtClean="0"/>
              <a:t>The History of Economics</a:t>
            </a:r>
            <a:endParaRPr lang="en-CA" dirty="0"/>
          </a:p>
        </p:txBody>
      </p:sp>
    </p:spTree>
    <p:extLst>
      <p:ext uri="{BB962C8B-B14F-4D97-AF65-F5344CB8AC3E}">
        <p14:creationId xmlns:p14="http://schemas.microsoft.com/office/powerpoint/2010/main" val="27345555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en-CA" dirty="0"/>
              <a:t>https://www.youtube.com/watch?v=tZvjh1dxz08</a:t>
            </a:r>
          </a:p>
        </p:txBody>
      </p:sp>
      <p:sp>
        <p:nvSpPr>
          <p:cNvPr id="3" name="Title 2"/>
          <p:cNvSpPr>
            <a:spLocks noGrp="1"/>
          </p:cNvSpPr>
          <p:nvPr>
            <p:ph type="title"/>
          </p:nvPr>
        </p:nvSpPr>
        <p:spPr>
          <a:xfrm>
            <a:off x="1371600" y="1676400"/>
            <a:ext cx="7467600" cy="838200"/>
          </a:xfrm>
        </p:spPr>
        <p:txBody>
          <a:bodyPr>
            <a:noAutofit/>
          </a:bodyPr>
          <a:lstStyle/>
          <a:p>
            <a:r>
              <a:rPr lang="en-CA" sz="3600" dirty="0" smtClean="0"/>
              <a:t>Economic Schools of Thought: Crash Course Economics</a:t>
            </a:r>
            <a:endParaRPr lang="en-CA" sz="3600" dirty="0"/>
          </a:p>
        </p:txBody>
      </p:sp>
    </p:spTree>
    <p:extLst>
      <p:ext uri="{BB962C8B-B14F-4D97-AF65-F5344CB8AC3E}">
        <p14:creationId xmlns:p14="http://schemas.microsoft.com/office/powerpoint/2010/main" val="2612167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Economics?</a:t>
            </a:r>
            <a:endParaRPr lang="en-US" dirty="0"/>
          </a:p>
        </p:txBody>
      </p:sp>
      <p:sp>
        <p:nvSpPr>
          <p:cNvPr id="3" name="Content Placeholder 2"/>
          <p:cNvSpPr>
            <a:spLocks noGrp="1"/>
          </p:cNvSpPr>
          <p:nvPr>
            <p:ph sz="quarter" idx="1"/>
          </p:nvPr>
        </p:nvSpPr>
        <p:spPr>
          <a:xfrm>
            <a:off x="822960" y="1828800"/>
            <a:ext cx="7520940" cy="4648200"/>
          </a:xfrm>
        </p:spPr>
        <p:txBody>
          <a:bodyPr>
            <a:normAutofit fontScale="92500" lnSpcReduction="20000"/>
          </a:bodyPr>
          <a:lstStyle/>
          <a:p>
            <a:pPr marL="0" indent="0">
              <a:buNone/>
            </a:pPr>
            <a:r>
              <a:rPr lang="en-US" sz="2800" dirty="0" smtClean="0"/>
              <a:t>Common words and ideas used to describe economics:</a:t>
            </a:r>
          </a:p>
          <a:p>
            <a:pPr>
              <a:buFont typeface="Wingdings" pitchFamily="2" charset="2"/>
              <a:buChar char="q"/>
            </a:pPr>
            <a:r>
              <a:rPr lang="en-US" sz="2800" b="0" dirty="0" smtClean="0"/>
              <a:t>Daily movements in the stock market</a:t>
            </a:r>
          </a:p>
          <a:p>
            <a:pPr>
              <a:buFont typeface="Wingdings" pitchFamily="2" charset="2"/>
              <a:buChar char="q"/>
            </a:pPr>
            <a:r>
              <a:rPr lang="en-US" sz="2800" b="0" dirty="0" smtClean="0"/>
              <a:t>Interest rate</a:t>
            </a:r>
          </a:p>
          <a:p>
            <a:pPr>
              <a:buFont typeface="Wingdings" pitchFamily="2" charset="2"/>
              <a:buChar char="q"/>
            </a:pPr>
            <a:r>
              <a:rPr lang="en-US" sz="2800" b="0" dirty="0" smtClean="0"/>
              <a:t>Unemployment rate</a:t>
            </a:r>
          </a:p>
          <a:p>
            <a:pPr>
              <a:buFont typeface="Wingdings" pitchFamily="2" charset="2"/>
              <a:buChar char="q"/>
            </a:pPr>
            <a:r>
              <a:rPr lang="en-US" sz="2800" b="0" dirty="0" smtClean="0"/>
              <a:t>Inflation</a:t>
            </a:r>
          </a:p>
          <a:p>
            <a:pPr>
              <a:buFont typeface="Wingdings" pitchFamily="2" charset="2"/>
              <a:buChar char="q"/>
            </a:pPr>
            <a:r>
              <a:rPr lang="en-US" sz="2800" b="0" dirty="0" smtClean="0"/>
              <a:t>Supply and Demand</a:t>
            </a:r>
          </a:p>
          <a:p>
            <a:pPr>
              <a:buFont typeface="Wingdings" pitchFamily="2" charset="2"/>
              <a:buChar char="q"/>
            </a:pPr>
            <a:r>
              <a:rPr lang="en-US" sz="2800" b="0" dirty="0" smtClean="0"/>
              <a:t>GDP (Gross Domestic Product is the total value of all goods and services produced in an economy)</a:t>
            </a:r>
          </a:p>
          <a:p>
            <a:pPr marL="0" indent="0"/>
            <a:r>
              <a:rPr lang="en-US" sz="2800" b="0" dirty="0" smtClean="0"/>
              <a:t>That’s a lot! So maybe we should pick it apart…</a:t>
            </a:r>
          </a:p>
          <a:p>
            <a:pPr>
              <a:buFont typeface="Wingdings" pitchFamily="2" charset="2"/>
              <a:buChar char="q"/>
            </a:pPr>
            <a:endParaRPr lang="en-US" sz="2000" b="0" dirty="0"/>
          </a:p>
          <a:p>
            <a:pPr>
              <a:buFont typeface="Wingdings" pitchFamily="2" charset="2"/>
              <a:buChar char="q"/>
            </a:pPr>
            <a:endParaRPr lang="en-US" sz="2000" b="0" dirty="0"/>
          </a:p>
        </p:txBody>
      </p:sp>
    </p:spTree>
    <p:extLst>
      <p:ext uri="{BB962C8B-B14F-4D97-AF65-F5344CB8AC3E}">
        <p14:creationId xmlns:p14="http://schemas.microsoft.com/office/powerpoint/2010/main" val="426411474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fontScale="92500"/>
          </a:bodyPr>
          <a:lstStyle/>
          <a:p>
            <a:r>
              <a:rPr lang="en-CA" dirty="0" smtClean="0"/>
              <a:t>**** INSERT HISTORY OF ECONOMICS HERE!!</a:t>
            </a:r>
          </a:p>
          <a:p>
            <a:r>
              <a:rPr lang="en-CA" dirty="0"/>
              <a:t>https://www.investopedia.com/articles/economics/08/economic-thought.asp</a:t>
            </a:r>
          </a:p>
        </p:txBody>
      </p:sp>
      <p:sp>
        <p:nvSpPr>
          <p:cNvPr id="4" name="Title 3"/>
          <p:cNvSpPr>
            <a:spLocks noGrp="1"/>
          </p:cNvSpPr>
          <p:nvPr>
            <p:ph type="title"/>
          </p:nvPr>
        </p:nvSpPr>
        <p:spPr/>
        <p:txBody>
          <a:bodyPr/>
          <a:lstStyle/>
          <a:p>
            <a:r>
              <a:rPr lang="en-CA" dirty="0" smtClean="0"/>
              <a:t>ADD NEW CONTENT 2018</a:t>
            </a:r>
            <a:endParaRPr lang="en-CA" dirty="0"/>
          </a:p>
        </p:txBody>
      </p:sp>
    </p:spTree>
    <p:extLst>
      <p:ext uri="{BB962C8B-B14F-4D97-AF65-F5344CB8AC3E}">
        <p14:creationId xmlns:p14="http://schemas.microsoft.com/office/powerpoint/2010/main" val="15763752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Economics?</a:t>
            </a:r>
            <a:endParaRPr lang="en-US" dirty="0"/>
          </a:p>
        </p:txBody>
      </p:sp>
      <p:sp>
        <p:nvSpPr>
          <p:cNvPr id="3" name="Content Placeholder 2"/>
          <p:cNvSpPr>
            <a:spLocks noGrp="1"/>
          </p:cNvSpPr>
          <p:nvPr>
            <p:ph sz="quarter" idx="1"/>
          </p:nvPr>
        </p:nvSpPr>
        <p:spPr/>
        <p:txBody>
          <a:bodyPr>
            <a:normAutofit/>
          </a:bodyPr>
          <a:lstStyle/>
          <a:p>
            <a:r>
              <a:rPr lang="en-US" sz="2800" b="0" dirty="0"/>
              <a:t>Broadly speaking, there are two kinds </a:t>
            </a:r>
            <a:r>
              <a:rPr lang="en-US" sz="2800" b="0" dirty="0" smtClean="0"/>
              <a:t>of economics….</a:t>
            </a:r>
            <a:endParaRPr lang="en-US" sz="2800" dirty="0" smtClean="0"/>
          </a:p>
          <a:p>
            <a:endParaRPr lang="en-US" sz="2800" dirty="0"/>
          </a:p>
          <a:p>
            <a:endParaRPr lang="en-US" sz="2800" dirty="0" smtClean="0"/>
          </a:p>
          <a:p>
            <a:endParaRPr lang="en-US" sz="2800" dirty="0" smtClean="0"/>
          </a:p>
          <a:p>
            <a:endParaRPr lang="en-US" sz="2800" dirty="0" smtClean="0"/>
          </a:p>
          <a:p>
            <a:r>
              <a:rPr lang="en-US" sz="2800" b="0" dirty="0" smtClean="0"/>
              <a:t>Can anyone guess what those two are??</a:t>
            </a:r>
          </a:p>
          <a:p>
            <a:endParaRPr lang="en-US" sz="2800" dirty="0"/>
          </a:p>
          <a:p>
            <a:endParaRPr lang="en-US" sz="2800" b="0" dirty="0" smtClean="0"/>
          </a:p>
          <a:p>
            <a:endParaRPr lang="en-US" sz="2800" dirty="0"/>
          </a:p>
          <a:p>
            <a:endParaRPr lang="en-US" sz="2800" b="0" dirty="0" smtClean="0"/>
          </a:p>
          <a:p>
            <a:endParaRPr lang="en-US" sz="2800" b="0" dirty="0"/>
          </a:p>
        </p:txBody>
      </p:sp>
      <p:sp>
        <p:nvSpPr>
          <p:cNvPr id="4" name="Cloud Callout 3"/>
          <p:cNvSpPr/>
          <p:nvPr/>
        </p:nvSpPr>
        <p:spPr>
          <a:xfrm>
            <a:off x="5334000" y="2286000"/>
            <a:ext cx="3200400" cy="1981200"/>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45741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ctrTitle"/>
          </p:nvPr>
        </p:nvSpPr>
        <p:spPr>
          <a:extLst>
            <a:ext uri="{FAA26D3D-D897-4be2-8F04-BA451C77F1D7}">
              <ma14:placeholderFlag xmlns:ma14="http://schemas.microsoft.com/office/mac/drawingml/2011/main" xmlns="" val="1"/>
            </a:ext>
          </a:extLst>
        </p:spPr>
        <p:txBody>
          <a:bodyPr>
            <a:normAutofit/>
          </a:bodyPr>
          <a:lstStyle/>
          <a:p>
            <a:pPr eaLnBrk="1" hangingPunct="1">
              <a:defRPr/>
            </a:pPr>
            <a:r>
              <a:rPr lang="en-US">
                <a:ea typeface="ＭＳ Ｐゴシック" charset="0"/>
                <a:cs typeface="+mj-cs"/>
              </a:rPr>
              <a:t>Microeconomics vs Macroeconomics</a:t>
            </a:r>
          </a:p>
        </p:txBody>
      </p:sp>
      <p:sp>
        <p:nvSpPr>
          <p:cNvPr id="5123" name="Rectangle 5"/>
          <p:cNvSpPr>
            <a:spLocks noGrp="1" noChangeArrowheads="1"/>
          </p:cNvSpPr>
          <p:nvPr>
            <p:ph type="subTitle" idx="1"/>
          </p:nvPr>
        </p:nvSpPr>
        <p:spPr>
          <a:extLst>
            <a:ext uri="{FAA26D3D-D897-4be2-8F04-BA451C77F1D7}">
              <ma14:placeholderFlag xmlns:ma14="http://schemas.microsoft.com/office/mac/drawingml/2011/main" xmlns="" val="1"/>
            </a:ext>
          </a:extLst>
        </p:spPr>
        <p:txBody>
          <a:bodyPr/>
          <a:lstStyle/>
          <a:p>
            <a:pPr eaLnBrk="1" hangingPunct="1">
              <a:buFont typeface="Wingdings" charset="0"/>
              <a:buNone/>
              <a:defRPr/>
            </a:pPr>
            <a:endParaRPr lang="en-US">
              <a:ea typeface="ＭＳ Ｐゴシック" charset="0"/>
              <a:cs typeface="+mn-cs"/>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2217</TotalTime>
  <Words>2526</Words>
  <Application>Microsoft Office PowerPoint</Application>
  <PresentationFormat>On-screen Show (4:3)</PresentationFormat>
  <Paragraphs>301</Paragraphs>
  <Slides>57</Slides>
  <Notes>1</Notes>
  <HiddenSlides>4</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ＭＳ Ｐゴシック</vt:lpstr>
      <vt:lpstr>ＭＳ Ｐゴシック</vt:lpstr>
      <vt:lpstr>Arial</vt:lpstr>
      <vt:lpstr>Calibri</vt:lpstr>
      <vt:lpstr>Century Gothic</vt:lpstr>
      <vt:lpstr>Tw Cen MT</vt:lpstr>
      <vt:lpstr>Verdana</vt:lpstr>
      <vt:lpstr>Wingdings</vt:lpstr>
      <vt:lpstr>Wingdings 2</vt:lpstr>
      <vt:lpstr>Median</vt:lpstr>
      <vt:lpstr>Economics 12</vt:lpstr>
      <vt:lpstr>What is Economics?</vt:lpstr>
      <vt:lpstr>Think Pair Share- What is Economics?</vt:lpstr>
      <vt:lpstr>What is Economics?</vt:lpstr>
      <vt:lpstr>What is Economics?</vt:lpstr>
      <vt:lpstr>What is Economics?</vt:lpstr>
      <vt:lpstr>ADD NEW CONTENT 2018</vt:lpstr>
      <vt:lpstr>What is Economics?</vt:lpstr>
      <vt:lpstr>Microeconomics vs Macroeconomics</vt:lpstr>
      <vt:lpstr>MICRO</vt:lpstr>
      <vt:lpstr>MACRO</vt:lpstr>
      <vt:lpstr>Think Pair Share- Micro &amp; Macro</vt:lpstr>
      <vt:lpstr>Micro Vs Macro</vt:lpstr>
      <vt:lpstr>Quick Review</vt:lpstr>
      <vt:lpstr>Stranded on Gilligan's island</vt:lpstr>
      <vt:lpstr>Island Simulation</vt:lpstr>
      <vt:lpstr>To summarize:</vt:lpstr>
      <vt:lpstr>Things to Consider</vt:lpstr>
      <vt:lpstr>Group Dynamics</vt:lpstr>
      <vt:lpstr>Why did we do this??</vt:lpstr>
      <vt:lpstr>The Economic PRoblem</vt:lpstr>
      <vt:lpstr>What is Economics?</vt:lpstr>
      <vt:lpstr>The Economic Problem</vt:lpstr>
      <vt:lpstr>The Economic Problem</vt:lpstr>
      <vt:lpstr>The Economic Problem</vt:lpstr>
      <vt:lpstr>OPPORTUNITY COST</vt:lpstr>
      <vt:lpstr>What is Economics?</vt:lpstr>
      <vt:lpstr>Opportunity Cost Assignment Time</vt:lpstr>
      <vt:lpstr>Review from the last few days…</vt:lpstr>
      <vt:lpstr>PowerPoint Presentation</vt:lpstr>
      <vt:lpstr>Production Possibility frontier</vt:lpstr>
      <vt:lpstr>Four Key Economic Problems- Reading</vt:lpstr>
      <vt:lpstr>PowerPoint Presentation</vt:lpstr>
      <vt:lpstr>What is produced and why?</vt:lpstr>
      <vt:lpstr>What is consumed and by whom?</vt:lpstr>
      <vt:lpstr>Why are resources sometimes idle?</vt:lpstr>
      <vt:lpstr>Is production capacity growing?</vt:lpstr>
      <vt:lpstr>Assignment 2</vt:lpstr>
      <vt:lpstr>Economic Systems</vt:lpstr>
      <vt:lpstr>Alternative economic systems</vt:lpstr>
      <vt:lpstr>Group Reading</vt:lpstr>
      <vt:lpstr>Alternative Economic Systems</vt:lpstr>
      <vt:lpstr>Unit 1 – Assignment #2</vt:lpstr>
      <vt:lpstr>Quiz Next Class!</vt:lpstr>
      <vt:lpstr>The Evolutions of Economic Systems</vt:lpstr>
      <vt:lpstr>Aspects of a Modern Economy</vt:lpstr>
      <vt:lpstr>Rise of the Working Class</vt:lpstr>
      <vt:lpstr>Review of the Systems</vt:lpstr>
      <vt:lpstr>Economic Systems are Changing</vt:lpstr>
      <vt:lpstr>Causes of Change</vt:lpstr>
      <vt:lpstr>Ongoing Change</vt:lpstr>
      <vt:lpstr>Today: Economic Analysis &amp; Policy</vt:lpstr>
      <vt:lpstr>Economic Analysis &amp; Policy</vt:lpstr>
      <vt:lpstr>Make up quiz and Project next class!</vt:lpstr>
      <vt:lpstr>Unit 1 – Assignment #2</vt:lpstr>
      <vt:lpstr>The History of Economics</vt:lpstr>
      <vt:lpstr>Economic Schools of Thought: Crash Course Economics</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 Networking</dc:title>
  <dc:creator>W Martin</dc:creator>
  <cp:lastModifiedBy>Cara Lightman</cp:lastModifiedBy>
  <cp:revision>117</cp:revision>
  <dcterms:created xsi:type="dcterms:W3CDTF">2010-08-12T18:07:10Z</dcterms:created>
  <dcterms:modified xsi:type="dcterms:W3CDTF">2019-09-19T17:48:25Z</dcterms:modified>
</cp:coreProperties>
</file>