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notesMasterIdLst>
    <p:notesMasterId r:id="rId34"/>
  </p:notesMasterIdLst>
  <p:sldIdLst>
    <p:sldId id="256" r:id="rId2"/>
    <p:sldId id="257" r:id="rId3"/>
    <p:sldId id="263" r:id="rId4"/>
    <p:sldId id="279" r:id="rId5"/>
    <p:sldId id="260" r:id="rId6"/>
    <p:sldId id="267" r:id="rId7"/>
    <p:sldId id="258" r:id="rId8"/>
    <p:sldId id="259" r:id="rId9"/>
    <p:sldId id="262" r:id="rId10"/>
    <p:sldId id="261" r:id="rId11"/>
    <p:sldId id="264" r:id="rId12"/>
    <p:sldId id="273" r:id="rId13"/>
    <p:sldId id="274" r:id="rId14"/>
    <p:sldId id="265" r:id="rId15"/>
    <p:sldId id="268" r:id="rId16"/>
    <p:sldId id="270" r:id="rId17"/>
    <p:sldId id="271" r:id="rId18"/>
    <p:sldId id="276" r:id="rId19"/>
    <p:sldId id="272" r:id="rId20"/>
    <p:sldId id="281" r:id="rId21"/>
    <p:sldId id="284" r:id="rId22"/>
    <p:sldId id="285" r:id="rId23"/>
    <p:sldId id="277" r:id="rId24"/>
    <p:sldId id="289" r:id="rId25"/>
    <p:sldId id="293" r:id="rId26"/>
    <p:sldId id="290" r:id="rId27"/>
    <p:sldId id="292" r:id="rId28"/>
    <p:sldId id="291" r:id="rId29"/>
    <p:sldId id="294" r:id="rId30"/>
    <p:sldId id="295" r:id="rId31"/>
    <p:sldId id="296" r:id="rId32"/>
    <p:sldId id="29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F25"/>
    <a:srgbClr val="EBD0B3"/>
    <a:srgbClr val="F2D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1" autoAdjust="0"/>
    <p:restoredTop sz="94660"/>
  </p:normalViewPr>
  <p:slideViewPr>
    <p:cSldViewPr snapToGrid="0">
      <p:cViewPr varScale="1">
        <p:scale>
          <a:sx n="82" d="100"/>
          <a:sy n="82" d="100"/>
        </p:scale>
        <p:origin x="11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77817-EA18-4013-92A5-B442C3F28F84}" type="datetimeFigureOut">
              <a:rPr lang="en-CA" smtClean="0"/>
              <a:t>2019-09-25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50C2F-2559-476F-8E58-3DCB917D3863}" type="slidenum">
              <a:rPr lang="en-CA" smtClean="0"/>
              <a:t>‹#›</a:t>
            </a:fld>
            <a:endParaRPr lang="en-CA"/>
          </a:p>
        </p:txBody>
      </p:sp>
    </p:spTree>
    <p:extLst>
      <p:ext uri="{BB962C8B-B14F-4D97-AF65-F5344CB8AC3E}">
        <p14:creationId xmlns:p14="http://schemas.microsoft.com/office/powerpoint/2010/main" val="203758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8B9EBBA-996F-894A-B54A-D6246ED52CEA}" type="datetimeFigureOut">
              <a:rPr lang="en-US" smtClean="0"/>
              <a:pPr/>
              <a:t>9/25/2019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1574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1963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285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782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DFA1846-DA80-1C48-A609-854EA85C59AD}" type="datetimeFigureOut">
              <a:rPr lang="en-US" smtClean="0"/>
              <a:pPr/>
              <a:t>9/25/2019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7341596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098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23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713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912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0DF5E60-9974-AC48-9591-99C2BB44B7CF}" type="datetimeFigureOut">
              <a:rPr lang="en-US" smtClean="0"/>
              <a:pPr/>
              <a:t>9/25/2019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04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9B482E8-6E0E-1B4F-B1FD-C69DB9E858D9}" type="datetimeFigureOut">
              <a:rPr lang="en-US" smtClean="0"/>
              <a:pPr/>
              <a:t>9/25/2019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24543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9B482E8-6E0E-1B4F-B1FD-C69DB9E858D9}" type="datetimeFigureOut">
              <a:rPr lang="en-US" smtClean="0"/>
              <a:pPr/>
              <a:t>9/25/2019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58279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jp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thecanadaguide.com/basics/the-econom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tZvjh1dxz0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27761"/>
          <a:stretch/>
        </p:blipFill>
        <p:spPr>
          <a:xfrm>
            <a:off x="1775637" y="1701209"/>
            <a:ext cx="8612371" cy="3497860"/>
          </a:xfrm>
          <a:prstGeom prst="rect">
            <a:avLst/>
          </a:prstGeom>
        </p:spPr>
      </p:pic>
      <p:sp>
        <p:nvSpPr>
          <p:cNvPr id="2" name="Title 1"/>
          <p:cNvSpPr>
            <a:spLocks noGrp="1"/>
          </p:cNvSpPr>
          <p:nvPr>
            <p:ph type="ctrTitle"/>
          </p:nvPr>
        </p:nvSpPr>
        <p:spPr/>
        <p:txBody>
          <a:bodyPr/>
          <a:lstStyle/>
          <a:p>
            <a:r>
              <a:rPr lang="en-CA" sz="11500" b="1" dirty="0" smtClean="0">
                <a:solidFill>
                  <a:schemeClr val="bg1"/>
                </a:solidFill>
              </a:rPr>
              <a:t>UNIT 2</a:t>
            </a:r>
            <a:endParaRPr lang="en-CA" sz="11500" b="1" dirty="0">
              <a:solidFill>
                <a:schemeClr val="bg1"/>
              </a:solidFill>
            </a:endParaRPr>
          </a:p>
        </p:txBody>
      </p:sp>
      <p:sp>
        <p:nvSpPr>
          <p:cNvPr id="3" name="Subtitle 2"/>
          <p:cNvSpPr>
            <a:spLocks noGrp="1"/>
          </p:cNvSpPr>
          <p:nvPr>
            <p:ph type="subTitle" idx="1"/>
          </p:nvPr>
        </p:nvSpPr>
        <p:spPr>
          <a:xfrm>
            <a:off x="2679905" y="3605405"/>
            <a:ext cx="6831673" cy="1086237"/>
          </a:xfrm>
        </p:spPr>
        <p:txBody>
          <a:bodyPr>
            <a:normAutofit/>
          </a:bodyPr>
          <a:lstStyle/>
          <a:p>
            <a:r>
              <a:rPr lang="en-CA" sz="2800" b="1" dirty="0" smtClean="0"/>
              <a:t>History of Economic Theories and the Canadian Economic System</a:t>
            </a:r>
            <a:endParaRPr lang="en-CA" sz="2800" b="1" dirty="0"/>
          </a:p>
        </p:txBody>
      </p:sp>
    </p:spTree>
    <p:extLst>
      <p:ext uri="{BB962C8B-B14F-4D97-AF65-F5344CB8AC3E}">
        <p14:creationId xmlns:p14="http://schemas.microsoft.com/office/powerpoint/2010/main" val="4074661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Karl Marx 1818 - 1883</a:t>
            </a:r>
            <a:endParaRPr lang="en-CA" dirty="0"/>
          </a:p>
        </p:txBody>
      </p:sp>
      <p:sp>
        <p:nvSpPr>
          <p:cNvPr id="3" name="Content Placeholder 2"/>
          <p:cNvSpPr>
            <a:spLocks noGrp="1"/>
          </p:cNvSpPr>
          <p:nvPr>
            <p:ph idx="1"/>
          </p:nvPr>
        </p:nvSpPr>
        <p:spPr>
          <a:xfrm>
            <a:off x="1371600" y="1555845"/>
            <a:ext cx="5206621" cy="4311555"/>
          </a:xfrm>
        </p:spPr>
        <p:txBody>
          <a:bodyPr/>
          <a:lstStyle/>
          <a:p>
            <a:r>
              <a:rPr lang="en-CA" dirty="0" smtClean="0"/>
              <a:t>Inspired by struggles between social classes (ruling class vs working class)</a:t>
            </a:r>
          </a:p>
          <a:p>
            <a:r>
              <a:rPr lang="en-US" dirty="0" smtClean="0"/>
              <a:t>Believed </a:t>
            </a:r>
            <a:r>
              <a:rPr lang="en-US" dirty="0"/>
              <a:t>capitalism would implode and be succeeded by a world with out private </a:t>
            </a:r>
            <a:r>
              <a:rPr lang="en-US" dirty="0" smtClean="0"/>
              <a:t>property</a:t>
            </a:r>
          </a:p>
          <a:p>
            <a:r>
              <a:rPr lang="en-US" dirty="0" smtClean="0"/>
              <a:t>The Labor Theory of Value: The value of a product is determined by how many hours it takes to produce it. </a:t>
            </a:r>
          </a:p>
          <a:p>
            <a:r>
              <a:rPr lang="en-US" dirty="0" smtClean="0"/>
              <a:t>Here therefore felt owners (capitalists) exploited by workers by not paying them enough for their labor</a:t>
            </a:r>
          </a:p>
          <a:p>
            <a:r>
              <a:rPr lang="en-US" dirty="0" smtClean="0"/>
              <a:t>Socialism, Marxism, Communism</a:t>
            </a:r>
          </a:p>
          <a:p>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655" y="2886925"/>
            <a:ext cx="416572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46558" y="101025"/>
            <a:ext cx="3646968" cy="584775"/>
          </a:xfrm>
          <a:prstGeom prst="rect">
            <a:avLst/>
          </a:prstGeom>
          <a:noFill/>
        </p:spPr>
        <p:txBody>
          <a:bodyPr wrap="square" rtlCol="0">
            <a:spAutoFit/>
          </a:bodyPr>
          <a:lstStyle/>
          <a:p>
            <a:r>
              <a:rPr lang="en-CA" sz="3200" dirty="0" smtClean="0">
                <a:latin typeface="French Script MT" panose="03020402040607040605" pitchFamily="66" charset="0"/>
              </a:rPr>
              <a:t>Marxist School of Thought</a:t>
            </a:r>
            <a:endParaRPr lang="en-CA" sz="3200" dirty="0">
              <a:latin typeface="French Script MT" panose="03020402040607040605" pitchFamily="66" charset="0"/>
            </a:endParaRPr>
          </a:p>
        </p:txBody>
      </p:sp>
      <p:sp>
        <p:nvSpPr>
          <p:cNvPr id="6" name="Oval Callout 5"/>
          <p:cNvSpPr/>
          <p:nvPr/>
        </p:nvSpPr>
        <p:spPr>
          <a:xfrm>
            <a:off x="8346558" y="895350"/>
            <a:ext cx="2776367" cy="168407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8408489" y="1455121"/>
            <a:ext cx="2370823" cy="830997"/>
          </a:xfrm>
          <a:prstGeom prst="rect">
            <a:avLst/>
          </a:prstGeom>
          <a:noFill/>
        </p:spPr>
        <p:txBody>
          <a:bodyPr wrap="square" rtlCol="0">
            <a:spAutoFit/>
          </a:bodyPr>
          <a:lstStyle/>
          <a:p>
            <a:pPr algn="ctr"/>
            <a:r>
              <a:rPr lang="en-CA" sz="2400" dirty="0" smtClean="0">
                <a:solidFill>
                  <a:schemeClr val="bg1"/>
                </a:solidFill>
              </a:rPr>
              <a:t>The struggle is real</a:t>
            </a:r>
            <a:endParaRPr lang="en-CA" sz="2400" dirty="0">
              <a:solidFill>
                <a:schemeClr val="bg1"/>
              </a:solidFill>
            </a:endParaRPr>
          </a:p>
        </p:txBody>
      </p:sp>
    </p:spTree>
    <p:extLst>
      <p:ext uri="{BB962C8B-B14F-4D97-AF65-F5344CB8AC3E}">
        <p14:creationId xmlns:p14="http://schemas.microsoft.com/office/powerpoint/2010/main" val="3273608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Alfred Marshall 1842 - 1924</a:t>
            </a:r>
            <a:endParaRPr lang="en-CA" dirty="0"/>
          </a:p>
        </p:txBody>
      </p:sp>
      <p:sp>
        <p:nvSpPr>
          <p:cNvPr id="3" name="Content Placeholder 2"/>
          <p:cNvSpPr>
            <a:spLocks noGrp="1"/>
          </p:cNvSpPr>
          <p:nvPr>
            <p:ph idx="1"/>
          </p:nvPr>
        </p:nvSpPr>
        <p:spPr>
          <a:xfrm>
            <a:off x="1371600" y="1702403"/>
            <a:ext cx="5534167" cy="4164997"/>
          </a:xfrm>
        </p:spPr>
        <p:txBody>
          <a:bodyPr/>
          <a:lstStyle/>
          <a:p>
            <a:r>
              <a:rPr lang="en-CA" dirty="0" smtClean="0"/>
              <a:t>Neoclassical Economics (the new Classical Economics)</a:t>
            </a:r>
          </a:p>
          <a:p>
            <a:r>
              <a:rPr lang="en-CA" dirty="0" smtClean="0"/>
              <a:t>Laissez Faire</a:t>
            </a:r>
          </a:p>
          <a:p>
            <a:r>
              <a:rPr lang="en-CA" dirty="0" smtClean="0"/>
              <a:t>Supply and Demand, Marginal Utility and Costs of Production</a:t>
            </a:r>
          </a:p>
          <a:p>
            <a:r>
              <a:rPr lang="en-CA" dirty="0" smtClean="0"/>
              <a:t>We’ll talk more about this later!</a:t>
            </a:r>
            <a:endParaRPr lang="en-CA" dirty="0"/>
          </a:p>
        </p:txBody>
      </p:sp>
      <p:pic>
        <p:nvPicPr>
          <p:cNvPr id="4" name="Picture 3"/>
          <p:cNvPicPr>
            <a:picLocks noChangeAspect="1"/>
          </p:cNvPicPr>
          <p:nvPr/>
        </p:nvPicPr>
        <p:blipFill>
          <a:blip r:embed="rId2"/>
          <a:stretch>
            <a:fillRect/>
          </a:stretch>
        </p:blipFill>
        <p:spPr>
          <a:xfrm>
            <a:off x="7206018" y="1702403"/>
            <a:ext cx="4321221" cy="4748594"/>
          </a:xfrm>
          <a:prstGeom prst="rect">
            <a:avLst/>
          </a:prstGeom>
        </p:spPr>
      </p:pic>
    </p:spTree>
    <p:extLst>
      <p:ext uri="{BB962C8B-B14F-4D97-AF65-F5344CB8AC3E}">
        <p14:creationId xmlns:p14="http://schemas.microsoft.com/office/powerpoint/2010/main" val="244290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Fiscal Policy</a:t>
            </a:r>
            <a:endParaRPr lang="en-CA" dirty="0"/>
          </a:p>
        </p:txBody>
      </p:sp>
      <p:sp>
        <p:nvSpPr>
          <p:cNvPr id="3" name="Content Placeholder 2"/>
          <p:cNvSpPr>
            <a:spLocks noGrp="1"/>
          </p:cNvSpPr>
          <p:nvPr>
            <p:ph idx="1"/>
          </p:nvPr>
        </p:nvSpPr>
        <p:spPr>
          <a:xfrm>
            <a:off x="1371600" y="1692323"/>
            <a:ext cx="9601200" cy="4175078"/>
          </a:xfrm>
        </p:spPr>
        <p:txBody>
          <a:bodyPr/>
          <a:lstStyle/>
          <a:p>
            <a:r>
              <a:rPr lang="en-CA" dirty="0" smtClean="0"/>
              <a:t>“Fiscal </a:t>
            </a:r>
            <a:r>
              <a:rPr lang="en-CA" dirty="0"/>
              <a:t>policy refers to the use of government spending and tax policies to influence macroeconomic conditions, including aggregate demand, employment, inflation and economic growth</a:t>
            </a:r>
            <a:r>
              <a:rPr lang="en-CA" dirty="0" smtClean="0"/>
              <a:t>.”</a:t>
            </a:r>
          </a:p>
          <a:p>
            <a:pPr lvl="1" algn="r"/>
            <a:r>
              <a:rPr lang="en-CA" dirty="0" smtClean="0"/>
              <a:t>Investopedia.com</a:t>
            </a:r>
            <a:r>
              <a:rPr lang="en-CA" dirty="0"/>
              <a:t/>
            </a:r>
            <a:br>
              <a:rPr lang="en-CA" dirty="0"/>
            </a:br>
            <a:r>
              <a:rPr lang="en-CA" dirty="0"/>
              <a:t/>
            </a:r>
            <a:br>
              <a:rPr lang="en-CA" dirty="0"/>
            </a:br>
            <a:endParaRPr lang="en-CA"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190" y="2992485"/>
            <a:ext cx="6664230" cy="3332115"/>
          </a:xfrm>
          <a:prstGeom prst="rect">
            <a:avLst/>
          </a:prstGeom>
        </p:spPr>
      </p:pic>
    </p:spTree>
    <p:extLst>
      <p:ext uri="{BB962C8B-B14F-4D97-AF65-F5344CB8AC3E}">
        <p14:creationId xmlns:p14="http://schemas.microsoft.com/office/powerpoint/2010/main" val="4122683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033" y="3161174"/>
            <a:ext cx="6702188" cy="3300828"/>
          </a:xfrm>
          <a:prstGeom prst="rect">
            <a:avLst/>
          </a:prstGeom>
        </p:spPr>
      </p:pic>
      <p:sp>
        <p:nvSpPr>
          <p:cNvPr id="2" name="Title 1"/>
          <p:cNvSpPr>
            <a:spLocks noGrp="1"/>
          </p:cNvSpPr>
          <p:nvPr>
            <p:ph type="title"/>
          </p:nvPr>
        </p:nvSpPr>
        <p:spPr/>
        <p:txBody>
          <a:bodyPr/>
          <a:lstStyle/>
          <a:p>
            <a:r>
              <a:rPr lang="en-CA" dirty="0" smtClean="0"/>
              <a:t>Monetary Policy</a:t>
            </a:r>
            <a:endParaRPr lang="en-CA" dirty="0"/>
          </a:p>
        </p:txBody>
      </p:sp>
      <p:sp>
        <p:nvSpPr>
          <p:cNvPr id="3" name="Content Placeholder 2"/>
          <p:cNvSpPr>
            <a:spLocks noGrp="1"/>
          </p:cNvSpPr>
          <p:nvPr>
            <p:ph idx="1"/>
          </p:nvPr>
        </p:nvSpPr>
        <p:spPr>
          <a:xfrm>
            <a:off x="1371600" y="1528549"/>
            <a:ext cx="9601200" cy="4338851"/>
          </a:xfrm>
        </p:spPr>
        <p:txBody>
          <a:bodyPr/>
          <a:lstStyle/>
          <a:p>
            <a:r>
              <a:rPr lang="en-CA" dirty="0" smtClean="0"/>
              <a:t>“Monetary </a:t>
            </a:r>
            <a:r>
              <a:rPr lang="en-CA" dirty="0"/>
              <a:t>policy consists of the actions of a central bank, currency board or other regulatory committee that determine the size and rate of growth of the money supply, which in turn affects interest rates. Monetary policy is maintained through actions such as modifying the interest rate, buying or selling government bonds, and changing the amount of money banks are required to keep in the vault (bank reserves</a:t>
            </a:r>
            <a:r>
              <a:rPr lang="en-CA" dirty="0" smtClean="0"/>
              <a:t>).”</a:t>
            </a:r>
          </a:p>
          <a:p>
            <a:pPr lvl="1" algn="r"/>
            <a:r>
              <a:rPr lang="en-CA" dirty="0" smtClean="0"/>
              <a:t>Investopedia.com</a:t>
            </a:r>
          </a:p>
          <a:p>
            <a:r>
              <a:rPr lang="en-CA" dirty="0" smtClean="0"/>
              <a:t>The Bank of Canada is in charge of Monetary Policy in Canada</a:t>
            </a:r>
          </a:p>
          <a:p>
            <a:r>
              <a:rPr lang="en-CA" dirty="0" smtClean="0"/>
              <a:t>Federal Reserve in USA</a:t>
            </a:r>
            <a:endParaRPr lang="en-CA" dirty="0"/>
          </a:p>
        </p:txBody>
      </p:sp>
    </p:spTree>
    <p:extLst>
      <p:ext uri="{BB962C8B-B14F-4D97-AF65-F5344CB8AC3E}">
        <p14:creationId xmlns:p14="http://schemas.microsoft.com/office/powerpoint/2010/main" val="786179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John Maynard Keynes</a:t>
            </a:r>
            <a:r>
              <a:rPr lang="en-CA" dirty="0"/>
              <a:t/>
            </a:r>
            <a:br>
              <a:rPr lang="en-CA" dirty="0"/>
            </a:br>
            <a:r>
              <a:rPr lang="en-CA" dirty="0" smtClean="0"/>
              <a:t>1883 - 1946</a:t>
            </a:r>
            <a:endParaRPr lang="en-CA" dirty="0"/>
          </a:p>
        </p:txBody>
      </p:sp>
      <p:sp>
        <p:nvSpPr>
          <p:cNvPr id="3" name="Content Placeholder 2"/>
          <p:cNvSpPr>
            <a:spLocks noGrp="1"/>
          </p:cNvSpPr>
          <p:nvPr>
            <p:ph idx="1"/>
          </p:nvPr>
        </p:nvSpPr>
        <p:spPr>
          <a:xfrm>
            <a:off x="1371600" y="2286000"/>
            <a:ext cx="4879075" cy="3581400"/>
          </a:xfrm>
        </p:spPr>
        <p:txBody>
          <a:bodyPr/>
          <a:lstStyle/>
          <a:p>
            <a:r>
              <a:rPr lang="en-CA" dirty="0" smtClean="0"/>
              <a:t>“His </a:t>
            </a:r>
            <a:r>
              <a:rPr lang="en-CA" dirty="0"/>
              <a:t>major policy view was that the way to stabilize the economy is to stabilize the price level, and that to do that the government’s central bank must </a:t>
            </a:r>
            <a:r>
              <a:rPr lang="en-CA" dirty="0" smtClean="0"/>
              <a:t>lower </a:t>
            </a:r>
            <a:r>
              <a:rPr lang="en-CA" b="1" dirty="0" smtClean="0"/>
              <a:t>interest rates </a:t>
            </a:r>
            <a:r>
              <a:rPr lang="en-CA" dirty="0" smtClean="0"/>
              <a:t>when </a:t>
            </a:r>
            <a:r>
              <a:rPr lang="en-CA" dirty="0"/>
              <a:t>prices tend to rise and raise them when prices tend to fall</a:t>
            </a:r>
            <a:r>
              <a:rPr lang="en-CA" dirty="0" smtClean="0"/>
              <a:t>.”</a:t>
            </a:r>
          </a:p>
          <a:p>
            <a:r>
              <a:rPr lang="en-US" dirty="0"/>
              <a:t>Keynes believed that direct government intervention was necessary to increase total </a:t>
            </a:r>
            <a:r>
              <a:rPr lang="en-US" dirty="0" smtClean="0"/>
              <a:t>spending in a time of recession (fiscal policy)</a:t>
            </a:r>
            <a:endParaRPr lang="en-US" dirty="0"/>
          </a:p>
          <a:p>
            <a:endParaRPr lang="en-CA" dirty="0"/>
          </a:p>
        </p:txBody>
      </p:sp>
      <p:pic>
        <p:nvPicPr>
          <p:cNvPr id="5" name="Picture 4"/>
          <p:cNvPicPr>
            <a:picLocks noChangeAspect="1"/>
          </p:cNvPicPr>
          <p:nvPr/>
        </p:nvPicPr>
        <p:blipFill>
          <a:blip r:embed="rId2"/>
          <a:stretch>
            <a:fillRect/>
          </a:stretch>
        </p:blipFill>
        <p:spPr>
          <a:xfrm>
            <a:off x="7125268" y="520179"/>
            <a:ext cx="4598158" cy="6058073"/>
          </a:xfrm>
          <a:prstGeom prst="rect">
            <a:avLst/>
          </a:prstGeom>
        </p:spPr>
      </p:pic>
    </p:spTree>
    <p:extLst>
      <p:ext uri="{BB962C8B-B14F-4D97-AF65-F5344CB8AC3E}">
        <p14:creationId xmlns:p14="http://schemas.microsoft.com/office/powerpoint/2010/main" val="252315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Milton </a:t>
            </a:r>
            <a:r>
              <a:rPr lang="en-CA" dirty="0" smtClean="0"/>
              <a:t>Friedman 1912-2006</a:t>
            </a:r>
            <a:r>
              <a:rPr lang="en-CA" dirty="0"/>
              <a:t/>
            </a:r>
            <a:br>
              <a:rPr lang="en-CA" dirty="0"/>
            </a:br>
            <a:endParaRPr lang="en-CA" dirty="0"/>
          </a:p>
        </p:txBody>
      </p:sp>
      <p:sp>
        <p:nvSpPr>
          <p:cNvPr id="3" name="Content Placeholder 2"/>
          <p:cNvSpPr>
            <a:spLocks noGrp="1"/>
          </p:cNvSpPr>
          <p:nvPr>
            <p:ph idx="1"/>
          </p:nvPr>
        </p:nvSpPr>
        <p:spPr>
          <a:xfrm>
            <a:off x="1371600" y="2015604"/>
            <a:ext cx="3575957" cy="4439788"/>
          </a:xfrm>
        </p:spPr>
        <p:txBody>
          <a:bodyPr>
            <a:normAutofit/>
          </a:bodyPr>
          <a:lstStyle/>
          <a:p>
            <a:r>
              <a:rPr lang="en-CA" dirty="0" smtClean="0"/>
              <a:t>Advocate for free market capitalism which opposed John Maynard Keynes ideas of fiscal policy</a:t>
            </a:r>
          </a:p>
          <a:p>
            <a:r>
              <a:rPr lang="en-CA" dirty="0" smtClean="0"/>
              <a:t>“Free Market Monetarism” </a:t>
            </a:r>
          </a:p>
          <a:p>
            <a:r>
              <a:rPr lang="en-CA" dirty="0" smtClean="0"/>
              <a:t>“Friedman </a:t>
            </a:r>
            <a:r>
              <a:rPr lang="en-CA" dirty="0"/>
              <a:t>argued for free trade, smaller government and a slow, steady increase of the money supply in a growing </a:t>
            </a:r>
            <a:r>
              <a:rPr lang="en-CA" dirty="0" smtClean="0"/>
              <a:t>economy”</a:t>
            </a:r>
          </a:p>
          <a:p>
            <a:pPr lvl="1" algn="r"/>
            <a:r>
              <a:rPr lang="en-CA" dirty="0" smtClean="0"/>
              <a:t>Investopedia.com</a:t>
            </a:r>
            <a:r>
              <a:rPr lang="en-CA" dirty="0"/>
              <a:t/>
            </a:r>
            <a:br>
              <a:rPr lang="en-CA" dirty="0"/>
            </a:br>
            <a:r>
              <a:rPr lang="en-CA" dirty="0"/>
              <a:t/>
            </a:r>
            <a:br>
              <a:rPr lang="en-CA" dirty="0"/>
            </a:br>
            <a:endParaRPr lang="en-CA" dirty="0"/>
          </a:p>
          <a:p>
            <a:endParaRPr lang="en-CA" dirty="0" smtClean="0"/>
          </a:p>
          <a:p>
            <a:endParaRPr lang="en-CA" dirty="0"/>
          </a:p>
        </p:txBody>
      </p:sp>
      <p:pic>
        <p:nvPicPr>
          <p:cNvPr id="6" name="Picture 5"/>
          <p:cNvPicPr>
            <a:picLocks noChangeAspect="1"/>
          </p:cNvPicPr>
          <p:nvPr/>
        </p:nvPicPr>
        <p:blipFill>
          <a:blip r:embed="rId2"/>
          <a:stretch>
            <a:fillRect/>
          </a:stretch>
        </p:blipFill>
        <p:spPr>
          <a:xfrm>
            <a:off x="5078185" y="2015604"/>
            <a:ext cx="6799489" cy="3781024"/>
          </a:xfrm>
          <a:prstGeom prst="rect">
            <a:avLst/>
          </a:prstGeom>
        </p:spPr>
      </p:pic>
    </p:spTree>
    <p:extLst>
      <p:ext uri="{BB962C8B-B14F-4D97-AF65-F5344CB8AC3E}">
        <p14:creationId xmlns:p14="http://schemas.microsoft.com/office/powerpoint/2010/main" val="4092202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Monetarism</a:t>
            </a:r>
            <a:br>
              <a:rPr lang="en-CA" dirty="0"/>
            </a:br>
            <a:endParaRPr lang="en-CA" dirty="0"/>
          </a:p>
        </p:txBody>
      </p:sp>
      <p:sp>
        <p:nvSpPr>
          <p:cNvPr id="3" name="Content Placeholder 2"/>
          <p:cNvSpPr>
            <a:spLocks noGrp="1"/>
          </p:cNvSpPr>
          <p:nvPr>
            <p:ph idx="1"/>
          </p:nvPr>
        </p:nvSpPr>
        <p:spPr/>
        <p:txBody>
          <a:bodyPr>
            <a:normAutofit/>
          </a:bodyPr>
          <a:lstStyle/>
          <a:p>
            <a:r>
              <a:rPr lang="en-CA" dirty="0" smtClean="0"/>
              <a:t>The total amount of money in an economy is what determines the wealth and economic success of a country (like gold and silver in Mercantilism and Productive work in </a:t>
            </a:r>
            <a:r>
              <a:rPr lang="en-CA" dirty="0" err="1" smtClean="0"/>
              <a:t>Physiocrat</a:t>
            </a:r>
            <a:r>
              <a:rPr lang="en-CA" dirty="0" smtClean="0"/>
              <a:t> theories)</a:t>
            </a:r>
          </a:p>
          <a:p>
            <a:r>
              <a:rPr lang="en-CA" dirty="0" smtClean="0"/>
              <a:t>With this theory, the government should keep the supply of money at bay and only increase it slightly to promote growth in the economy </a:t>
            </a:r>
          </a:p>
          <a:p>
            <a:endParaRPr lang="en-CA" dirty="0"/>
          </a:p>
          <a:p>
            <a:r>
              <a:rPr lang="en-CA" dirty="0" smtClean="0"/>
              <a:t>**Not Monetary Policy</a:t>
            </a:r>
            <a:r>
              <a:rPr lang="en-CA" dirty="0"/>
              <a:t/>
            </a:r>
            <a:br>
              <a:rPr lang="en-CA" dirty="0"/>
            </a:br>
            <a:endParaRPr lang="en-CA" dirty="0"/>
          </a:p>
          <a:p>
            <a:endParaRPr lang="en-CA" dirty="0"/>
          </a:p>
        </p:txBody>
      </p:sp>
    </p:spTree>
    <p:extLst>
      <p:ext uri="{BB962C8B-B14F-4D97-AF65-F5344CB8AC3E}">
        <p14:creationId xmlns:p14="http://schemas.microsoft.com/office/powerpoint/2010/main" val="2395552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Trickle </a:t>
            </a:r>
            <a:r>
              <a:rPr lang="en-CA" dirty="0" smtClean="0"/>
              <a:t>Down </a:t>
            </a:r>
            <a:r>
              <a:rPr lang="en-CA" dirty="0"/>
              <a:t>Economics</a:t>
            </a:r>
            <a:br>
              <a:rPr lang="en-CA" dirty="0"/>
            </a:br>
            <a:endParaRPr lang="en-CA" dirty="0"/>
          </a:p>
        </p:txBody>
      </p:sp>
      <p:sp>
        <p:nvSpPr>
          <p:cNvPr id="3" name="Content Placeholder 2"/>
          <p:cNvSpPr>
            <a:spLocks noGrp="1"/>
          </p:cNvSpPr>
          <p:nvPr>
            <p:ph idx="1"/>
          </p:nvPr>
        </p:nvSpPr>
        <p:spPr>
          <a:xfrm>
            <a:off x="1371600" y="1594884"/>
            <a:ext cx="9601200" cy="4272516"/>
          </a:xfrm>
        </p:spPr>
        <p:txBody>
          <a:bodyPr/>
          <a:lstStyle/>
          <a:p>
            <a:r>
              <a:rPr lang="en-CA" dirty="0" smtClean="0"/>
              <a:t>The idea that the benefits from tax breaks for the wealthy would ‘trickle down’ and provide economic benefits for lower income brackets as well. </a:t>
            </a:r>
            <a:endParaRPr lang="en-CA" dirty="0"/>
          </a:p>
          <a:p>
            <a:r>
              <a:rPr lang="en-CA" dirty="0" smtClean="0"/>
              <a:t>Tax breaks for the wealthy and large businesses would help stimulate the economy</a:t>
            </a:r>
          </a:p>
          <a:p>
            <a:r>
              <a:rPr lang="en-CA" dirty="0" smtClean="0"/>
              <a:t>*HOWEVER, this assumes that all people work for the great good…</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8424" y="3355568"/>
            <a:ext cx="4762500" cy="3400425"/>
          </a:xfrm>
          <a:prstGeom prst="rect">
            <a:avLst/>
          </a:prstGeom>
        </p:spPr>
      </p:pic>
    </p:spTree>
    <p:extLst>
      <p:ext uri="{BB962C8B-B14F-4D97-AF65-F5344CB8AC3E}">
        <p14:creationId xmlns:p14="http://schemas.microsoft.com/office/powerpoint/2010/main" val="1733387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23" y="220847"/>
            <a:ext cx="7625759" cy="6346382"/>
          </a:xfrm>
          <a:prstGeom prst="rect">
            <a:avLst/>
          </a:prstGeom>
        </p:spPr>
      </p:pic>
    </p:spTree>
    <p:extLst>
      <p:ext uri="{BB962C8B-B14F-4D97-AF65-F5344CB8AC3E}">
        <p14:creationId xmlns:p14="http://schemas.microsoft.com/office/powerpoint/2010/main" val="1439218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New Neo Classical Synthesis</a:t>
            </a:r>
            <a:br>
              <a:rPr lang="en-CA" dirty="0"/>
            </a:br>
            <a:endParaRPr lang="en-CA" dirty="0"/>
          </a:p>
        </p:txBody>
      </p:sp>
      <p:sp>
        <p:nvSpPr>
          <p:cNvPr id="3" name="Content Placeholder 2"/>
          <p:cNvSpPr>
            <a:spLocks noGrp="1"/>
          </p:cNvSpPr>
          <p:nvPr>
            <p:ph idx="1"/>
          </p:nvPr>
        </p:nvSpPr>
        <p:spPr/>
        <p:txBody>
          <a:bodyPr/>
          <a:lstStyle/>
          <a:p>
            <a:pPr marL="0" indent="0" algn="ctr">
              <a:buNone/>
            </a:pPr>
            <a:r>
              <a:rPr lang="en-CA" dirty="0" smtClean="0"/>
              <a:t>Neoclassical Economics (market determined by supply and demand)</a:t>
            </a:r>
          </a:p>
          <a:p>
            <a:pPr marL="0" indent="0" algn="ctr">
              <a:buNone/>
            </a:pPr>
            <a:r>
              <a:rPr lang="en-CA" dirty="0" smtClean="0"/>
              <a:t> + </a:t>
            </a:r>
          </a:p>
          <a:p>
            <a:pPr marL="0" indent="0" algn="ctr">
              <a:buNone/>
            </a:pPr>
            <a:r>
              <a:rPr lang="en-CA" dirty="0" smtClean="0"/>
              <a:t>Keynesian Macroeconomics (economic policy responses)</a:t>
            </a:r>
            <a:endParaRPr lang="en-CA" dirty="0"/>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b="19040"/>
          <a:stretch/>
        </p:blipFill>
        <p:spPr>
          <a:xfrm>
            <a:off x="1274605" y="2384352"/>
            <a:ext cx="9965310" cy="4260997"/>
          </a:xfrm>
          <a:prstGeom prst="rect">
            <a:avLst/>
          </a:prstGeom>
        </p:spPr>
      </p:pic>
    </p:spTree>
    <p:extLst>
      <p:ext uri="{BB962C8B-B14F-4D97-AF65-F5344CB8AC3E}">
        <p14:creationId xmlns:p14="http://schemas.microsoft.com/office/powerpoint/2010/main" val="746803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Evolution of Economics</a:t>
            </a:r>
            <a:endParaRPr lang="en-CA" dirty="0"/>
          </a:p>
        </p:txBody>
      </p:sp>
      <p:sp>
        <p:nvSpPr>
          <p:cNvPr id="3" name="Content Placeholder 2"/>
          <p:cNvSpPr>
            <a:spLocks noGrp="1"/>
          </p:cNvSpPr>
          <p:nvPr>
            <p:ph idx="1"/>
          </p:nvPr>
        </p:nvSpPr>
        <p:spPr>
          <a:xfrm>
            <a:off x="1371600" y="1501254"/>
            <a:ext cx="9601200" cy="4366146"/>
          </a:xfrm>
        </p:spPr>
        <p:txBody>
          <a:bodyPr/>
          <a:lstStyle/>
          <a:p>
            <a:r>
              <a:rPr lang="en-US" b="1" dirty="0"/>
              <a:t>Modern economic </a:t>
            </a:r>
            <a:r>
              <a:rPr lang="en-US" dirty="0"/>
              <a:t>thought emerged in the </a:t>
            </a:r>
            <a:r>
              <a:rPr lang="en-US" b="1" dirty="0"/>
              <a:t>17</a:t>
            </a:r>
            <a:r>
              <a:rPr lang="en-US" b="1" baseline="30000" dirty="0"/>
              <a:t>th</a:t>
            </a:r>
            <a:r>
              <a:rPr lang="en-US" b="1" dirty="0"/>
              <a:t> and 18</a:t>
            </a:r>
            <a:r>
              <a:rPr lang="en-US" b="1" baseline="30000" dirty="0"/>
              <a:t>th</a:t>
            </a:r>
            <a:r>
              <a:rPr lang="en-US" b="1" dirty="0"/>
              <a:t> centuries</a:t>
            </a:r>
            <a:r>
              <a:rPr lang="en-US" dirty="0"/>
              <a:t> as the western world began its transformation from an agrarian to an industrial society (a time when philosophy, science and technological advancements were booming)</a:t>
            </a:r>
          </a:p>
          <a:p>
            <a:endParaRPr lang="en-CA" dirty="0" smtClean="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061" y="2539337"/>
            <a:ext cx="6374642" cy="4143517"/>
          </a:xfrm>
          <a:prstGeom prst="rect">
            <a:avLst/>
          </a:prstGeom>
        </p:spPr>
      </p:pic>
    </p:spTree>
    <p:extLst>
      <p:ext uri="{BB962C8B-B14F-4D97-AF65-F5344CB8AC3E}">
        <p14:creationId xmlns:p14="http://schemas.microsoft.com/office/powerpoint/2010/main" val="3719367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Which Economic influences do you think you see in Canada’s Economy?</a:t>
            </a:r>
            <a:endParaRPr lang="en-CA" dirty="0"/>
          </a:p>
        </p:txBody>
      </p:sp>
      <p:pic>
        <p:nvPicPr>
          <p:cNvPr id="8" name="Picture 7"/>
          <p:cNvPicPr>
            <a:picLocks noChangeAspect="1"/>
          </p:cNvPicPr>
          <p:nvPr/>
        </p:nvPicPr>
        <p:blipFill>
          <a:blip r:embed="rId2"/>
          <a:stretch>
            <a:fillRect/>
          </a:stretch>
        </p:blipFill>
        <p:spPr>
          <a:xfrm>
            <a:off x="6230284" y="808074"/>
            <a:ext cx="1657080" cy="165708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5672"/>
          <a:stretch/>
        </p:blipFill>
        <p:spPr>
          <a:xfrm>
            <a:off x="8055492" y="206826"/>
            <a:ext cx="1874187" cy="2258328"/>
          </a:xfrm>
          <a:prstGeom prst="rect">
            <a:avLst/>
          </a:prstGeom>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7807" y="555636"/>
            <a:ext cx="1520454" cy="190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4040" y="2616714"/>
            <a:ext cx="2083326" cy="16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a:stretch>
            <a:fillRect/>
          </a:stretch>
        </p:blipFill>
        <p:spPr>
          <a:xfrm>
            <a:off x="8055493" y="2616714"/>
            <a:ext cx="1874187" cy="2059546"/>
          </a:xfrm>
          <a:prstGeom prst="rect">
            <a:avLst/>
          </a:prstGeom>
        </p:spPr>
      </p:pic>
      <p:pic>
        <p:nvPicPr>
          <p:cNvPr id="13" name="Picture 12"/>
          <p:cNvPicPr>
            <a:picLocks noChangeAspect="1"/>
          </p:cNvPicPr>
          <p:nvPr/>
        </p:nvPicPr>
        <p:blipFill>
          <a:blip r:embed="rId7"/>
          <a:stretch>
            <a:fillRect/>
          </a:stretch>
        </p:blipFill>
        <p:spPr>
          <a:xfrm>
            <a:off x="10097807" y="2616714"/>
            <a:ext cx="1774183" cy="2337486"/>
          </a:xfrm>
          <a:prstGeom prst="rect">
            <a:avLst/>
          </a:prstGeom>
        </p:spPr>
      </p:pic>
      <p:pic>
        <p:nvPicPr>
          <p:cNvPr id="14" name="Picture 13"/>
          <p:cNvPicPr>
            <a:picLocks noChangeAspect="1"/>
          </p:cNvPicPr>
          <p:nvPr/>
        </p:nvPicPr>
        <p:blipFill>
          <a:blip r:embed="rId8"/>
          <a:stretch>
            <a:fillRect/>
          </a:stretch>
        </p:blipFill>
        <p:spPr>
          <a:xfrm>
            <a:off x="6491186" y="4827820"/>
            <a:ext cx="3438494" cy="1912060"/>
          </a:xfrm>
          <a:prstGeom prst="rect">
            <a:avLst/>
          </a:prstGeom>
        </p:spPr>
      </p:pic>
    </p:spTree>
    <p:extLst>
      <p:ext uri="{BB962C8B-B14F-4D97-AF65-F5344CB8AC3E}">
        <p14:creationId xmlns:p14="http://schemas.microsoft.com/office/powerpoint/2010/main" val="3141258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Economy of Canada</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50628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Reading – “The Economy of Canada”</a:t>
            </a:r>
            <a:endParaRPr lang="en-CA" dirty="0"/>
          </a:p>
        </p:txBody>
      </p:sp>
      <p:sp>
        <p:nvSpPr>
          <p:cNvPr id="3" name="Content Placeholder 2"/>
          <p:cNvSpPr>
            <a:spLocks noGrp="1"/>
          </p:cNvSpPr>
          <p:nvPr>
            <p:ph idx="1"/>
          </p:nvPr>
        </p:nvSpPr>
        <p:spPr/>
        <p:txBody>
          <a:bodyPr/>
          <a:lstStyle/>
          <a:p>
            <a:r>
              <a:rPr lang="en-CA" dirty="0">
                <a:hlinkClick r:id="rId2"/>
              </a:rPr>
              <a:t>http://www.thecanadaguide.com/basics/the-economy</a:t>
            </a:r>
            <a:r>
              <a:rPr lang="en-CA" dirty="0" smtClean="0">
                <a:hlinkClick r:id="rId2"/>
              </a:rPr>
              <a:t>/</a:t>
            </a:r>
            <a:endParaRPr lang="en-CA" dirty="0"/>
          </a:p>
          <a:p>
            <a:r>
              <a:rPr lang="en-CA" dirty="0" smtClean="0"/>
              <a:t>Economic History of Canada</a:t>
            </a:r>
          </a:p>
          <a:p>
            <a:r>
              <a:rPr lang="en-CA" dirty="0" smtClean="0"/>
              <a:t>Canada’s Modern Economy and Industries</a:t>
            </a:r>
          </a:p>
          <a:p>
            <a:r>
              <a:rPr lang="en-CA" dirty="0" smtClean="0"/>
              <a:t>Trade and the United States</a:t>
            </a:r>
          </a:p>
          <a:p>
            <a:r>
              <a:rPr lang="en-CA" dirty="0" smtClean="0"/>
              <a:t>Taxes in Canada</a:t>
            </a:r>
            <a:endParaRPr lang="en-CA" dirty="0"/>
          </a:p>
        </p:txBody>
      </p:sp>
    </p:spTree>
    <p:extLst>
      <p:ext uri="{BB962C8B-B14F-4D97-AF65-F5344CB8AC3E}">
        <p14:creationId xmlns:p14="http://schemas.microsoft.com/office/powerpoint/2010/main" val="3134196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Canadian Fiscal Policy</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1378956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382486" y="751114"/>
            <a:ext cx="9601200" cy="1485900"/>
          </a:xfrm>
        </p:spPr>
        <p:txBody>
          <a:bodyPr>
            <a:normAutofit/>
          </a:bodyPr>
          <a:lstStyle/>
          <a:p>
            <a:r>
              <a:rPr lang="en-CA" sz="4800" b="1" dirty="0" smtClean="0"/>
              <a:t>Aggregate Demand</a:t>
            </a:r>
            <a:endParaRPr lang="en-CA" sz="4800" b="1" dirty="0"/>
          </a:p>
        </p:txBody>
      </p:sp>
      <p:sp>
        <p:nvSpPr>
          <p:cNvPr id="5" name="Content Placeholder 4"/>
          <p:cNvSpPr>
            <a:spLocks noGrp="1"/>
          </p:cNvSpPr>
          <p:nvPr>
            <p:ph idx="4294967295"/>
          </p:nvPr>
        </p:nvSpPr>
        <p:spPr>
          <a:xfrm>
            <a:off x="1382486" y="2073729"/>
            <a:ext cx="9601200" cy="3581400"/>
          </a:xfrm>
        </p:spPr>
        <p:txBody>
          <a:bodyPr>
            <a:normAutofit/>
          </a:bodyPr>
          <a:lstStyle/>
          <a:p>
            <a:r>
              <a:rPr lang="en-CA" dirty="0" smtClean="0"/>
              <a:t>Aggregate Demand is the total level of spending in the economy, including consumption, investment, government spending and the difference between exports and imports. (H. Richard Hill)</a:t>
            </a:r>
          </a:p>
          <a:p>
            <a:r>
              <a:rPr lang="en-CA" dirty="0" smtClean="0"/>
              <a:t>The Economy’s total output, income and employment levels are directly related to aggregate demand</a:t>
            </a:r>
          </a:p>
          <a:p>
            <a:r>
              <a:rPr lang="en-CA" dirty="0"/>
              <a:t>https://www.investopedia.com/terms/a/aggregatedemand.asp</a:t>
            </a:r>
          </a:p>
        </p:txBody>
      </p:sp>
    </p:spTree>
    <p:extLst>
      <p:ext uri="{BB962C8B-B14F-4D97-AF65-F5344CB8AC3E}">
        <p14:creationId xmlns:p14="http://schemas.microsoft.com/office/powerpoint/2010/main" val="3093027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43" y="580250"/>
            <a:ext cx="11952514" cy="5414091"/>
          </a:xfrm>
          <a:prstGeom prst="rect">
            <a:avLst/>
          </a:prstGeom>
        </p:spPr>
      </p:pic>
    </p:spTree>
    <p:extLst>
      <p:ext uri="{BB962C8B-B14F-4D97-AF65-F5344CB8AC3E}">
        <p14:creationId xmlns:p14="http://schemas.microsoft.com/office/powerpoint/2010/main" val="311982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2152" y="848276"/>
            <a:ext cx="4729115" cy="769441"/>
          </a:xfrm>
          <a:prstGeom prst="rect">
            <a:avLst/>
          </a:prstGeom>
          <a:noFill/>
        </p:spPr>
        <p:txBody>
          <a:bodyPr wrap="none" rtlCol="0">
            <a:spAutoFit/>
          </a:bodyPr>
          <a:lstStyle/>
          <a:p>
            <a:r>
              <a:rPr lang="en-CA" sz="4400" b="1" dirty="0" smtClean="0"/>
              <a:t>Aggregate Demand</a:t>
            </a:r>
            <a:endParaRPr lang="en-CA" sz="4400" b="1" dirty="0"/>
          </a:p>
        </p:txBody>
      </p:sp>
      <p:sp>
        <p:nvSpPr>
          <p:cNvPr id="4" name="TextBox 3"/>
          <p:cNvSpPr txBox="1"/>
          <p:nvPr/>
        </p:nvSpPr>
        <p:spPr>
          <a:xfrm>
            <a:off x="1968658" y="2394676"/>
            <a:ext cx="3069772" cy="3108543"/>
          </a:xfrm>
          <a:prstGeom prst="rect">
            <a:avLst/>
          </a:prstGeom>
          <a:noFill/>
        </p:spPr>
        <p:txBody>
          <a:bodyPr wrap="square" rtlCol="0">
            <a:spAutoFit/>
          </a:bodyPr>
          <a:lstStyle/>
          <a:p>
            <a:r>
              <a:rPr lang="en-CA" sz="2800" b="1" dirty="0" smtClean="0"/>
              <a:t>Private Spending</a:t>
            </a:r>
          </a:p>
          <a:p>
            <a:pPr marL="285750" indent="-285750">
              <a:buFont typeface="Arial" panose="020B0604020202020204" pitchFamily="34" charset="0"/>
              <a:buChar char="•"/>
            </a:pPr>
            <a:r>
              <a:rPr lang="en-CA" sz="2400" dirty="0" smtClean="0"/>
              <a:t>Goods and </a:t>
            </a:r>
            <a:r>
              <a:rPr lang="en-CA" sz="2400" smtClean="0"/>
              <a:t>Services consumed </a:t>
            </a:r>
            <a:r>
              <a:rPr lang="en-CA" sz="2400" dirty="0" smtClean="0"/>
              <a:t>by individuals,</a:t>
            </a:r>
          </a:p>
          <a:p>
            <a:pPr marL="285750" indent="-285750">
              <a:buFont typeface="Arial" panose="020B0604020202020204" pitchFamily="34" charset="0"/>
              <a:buChar char="•"/>
            </a:pPr>
            <a:r>
              <a:rPr lang="en-CA" sz="2400" dirty="0" smtClean="0"/>
              <a:t>Businesses for investment</a:t>
            </a:r>
          </a:p>
          <a:p>
            <a:pPr marL="285750" indent="-285750">
              <a:buFont typeface="Arial" panose="020B0604020202020204" pitchFamily="34" charset="0"/>
              <a:buChar char="•"/>
            </a:pPr>
            <a:r>
              <a:rPr lang="en-CA" sz="2400" dirty="0" smtClean="0"/>
              <a:t>Net exports (exports minus imports</a:t>
            </a:r>
            <a:endParaRPr lang="en-CA" sz="2400" dirty="0"/>
          </a:p>
        </p:txBody>
      </p:sp>
      <p:sp>
        <p:nvSpPr>
          <p:cNvPr id="5" name="TextBox 4"/>
          <p:cNvSpPr txBox="1"/>
          <p:nvPr/>
        </p:nvSpPr>
        <p:spPr>
          <a:xfrm>
            <a:off x="7430983" y="2394676"/>
            <a:ext cx="3443845" cy="3108543"/>
          </a:xfrm>
          <a:prstGeom prst="rect">
            <a:avLst/>
          </a:prstGeom>
          <a:noFill/>
        </p:spPr>
        <p:txBody>
          <a:bodyPr wrap="square" rtlCol="0">
            <a:spAutoFit/>
          </a:bodyPr>
          <a:lstStyle/>
          <a:p>
            <a:r>
              <a:rPr lang="en-CA" sz="2800" b="1" dirty="0" smtClean="0"/>
              <a:t>Public Spending</a:t>
            </a:r>
          </a:p>
          <a:p>
            <a:pPr marL="285750" indent="-285750">
              <a:buFont typeface="Arial" panose="020B0604020202020204" pitchFamily="34" charset="0"/>
              <a:buChar char="•"/>
            </a:pPr>
            <a:r>
              <a:rPr lang="en-CA" sz="2400" dirty="0" smtClean="0"/>
              <a:t>Revenues from taxes and other sources</a:t>
            </a:r>
          </a:p>
          <a:p>
            <a:pPr marL="285750" indent="-285750">
              <a:buFont typeface="Arial" panose="020B0604020202020204" pitchFamily="34" charset="0"/>
              <a:buChar char="•"/>
            </a:pPr>
            <a:r>
              <a:rPr lang="en-CA" sz="2400" dirty="0" smtClean="0"/>
              <a:t>These taxes are spent on health care, education, pensions, social assistance and defence</a:t>
            </a:r>
            <a:endParaRPr lang="en-CA" sz="2400" dirty="0"/>
          </a:p>
        </p:txBody>
      </p:sp>
      <p:cxnSp>
        <p:nvCxnSpPr>
          <p:cNvPr id="12" name="Straight Arrow Connector 11"/>
          <p:cNvCxnSpPr/>
          <p:nvPr/>
        </p:nvCxnSpPr>
        <p:spPr>
          <a:xfrm flipH="1">
            <a:off x="4686300" y="1763486"/>
            <a:ext cx="751114" cy="50618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135586" y="1753104"/>
            <a:ext cx="718457" cy="51656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141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p:cNvSpPr/>
          <p:nvPr/>
        </p:nvSpPr>
        <p:spPr>
          <a:xfrm>
            <a:off x="1257299" y="510244"/>
            <a:ext cx="1110343" cy="14042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2579914" y="745037"/>
            <a:ext cx="1322615" cy="769441"/>
          </a:xfrm>
          <a:prstGeom prst="rect">
            <a:avLst/>
          </a:prstGeom>
          <a:noFill/>
        </p:spPr>
        <p:txBody>
          <a:bodyPr wrap="square" rtlCol="0">
            <a:spAutoFit/>
          </a:bodyPr>
          <a:lstStyle/>
          <a:p>
            <a:r>
              <a:rPr lang="en-CA" sz="4400" b="1" dirty="0" smtClean="0"/>
              <a:t>Tax</a:t>
            </a:r>
            <a:endParaRPr lang="en-CA" sz="4400" b="1" dirty="0"/>
          </a:p>
        </p:txBody>
      </p:sp>
      <p:sp>
        <p:nvSpPr>
          <p:cNvPr id="9" name="Up Arrow 8"/>
          <p:cNvSpPr/>
          <p:nvPr/>
        </p:nvSpPr>
        <p:spPr>
          <a:xfrm rot="10800000">
            <a:off x="4114800" y="514323"/>
            <a:ext cx="1110343" cy="14042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437414" y="745037"/>
            <a:ext cx="5388429" cy="769441"/>
          </a:xfrm>
          <a:prstGeom prst="rect">
            <a:avLst/>
          </a:prstGeom>
          <a:noFill/>
        </p:spPr>
        <p:txBody>
          <a:bodyPr wrap="square" rtlCol="0">
            <a:spAutoFit/>
          </a:bodyPr>
          <a:lstStyle/>
          <a:p>
            <a:r>
              <a:rPr lang="en-CA" sz="4400" b="1" dirty="0" smtClean="0"/>
              <a:t>Aggregate Demand</a:t>
            </a:r>
            <a:endParaRPr lang="en-CA" sz="4400" b="1" dirty="0"/>
          </a:p>
        </p:txBody>
      </p:sp>
      <p:sp>
        <p:nvSpPr>
          <p:cNvPr id="11" name="TextBox 10"/>
          <p:cNvSpPr txBox="1"/>
          <p:nvPr/>
        </p:nvSpPr>
        <p:spPr>
          <a:xfrm>
            <a:off x="1257299" y="5641528"/>
            <a:ext cx="10009414" cy="954107"/>
          </a:xfrm>
          <a:prstGeom prst="rect">
            <a:avLst/>
          </a:prstGeom>
          <a:noFill/>
        </p:spPr>
        <p:txBody>
          <a:bodyPr wrap="square" rtlCol="0">
            <a:spAutoFit/>
          </a:bodyPr>
          <a:lstStyle/>
          <a:p>
            <a:r>
              <a:rPr lang="en-CA" sz="2800" dirty="0" smtClean="0"/>
              <a:t>So, if private spending falls, governments may increase expenditures or reduce taxes </a:t>
            </a:r>
            <a:endParaRPr lang="en-CA" sz="2800" dirty="0"/>
          </a:p>
        </p:txBody>
      </p:sp>
      <p:sp>
        <p:nvSpPr>
          <p:cNvPr id="12" name="Up Arrow 11"/>
          <p:cNvSpPr/>
          <p:nvPr/>
        </p:nvSpPr>
        <p:spPr>
          <a:xfrm rot="10800000">
            <a:off x="1257300" y="4192364"/>
            <a:ext cx="1110343" cy="14042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2579914" y="4317003"/>
            <a:ext cx="1322615" cy="769441"/>
          </a:xfrm>
          <a:prstGeom prst="rect">
            <a:avLst/>
          </a:prstGeom>
          <a:noFill/>
        </p:spPr>
        <p:txBody>
          <a:bodyPr wrap="square" rtlCol="0">
            <a:spAutoFit/>
          </a:bodyPr>
          <a:lstStyle/>
          <a:p>
            <a:r>
              <a:rPr lang="en-CA" sz="4400" b="1" dirty="0" smtClean="0"/>
              <a:t>Tax</a:t>
            </a:r>
            <a:endParaRPr lang="en-CA" sz="4400" b="1" dirty="0"/>
          </a:p>
        </p:txBody>
      </p:sp>
      <p:sp>
        <p:nvSpPr>
          <p:cNvPr id="14" name="Up Arrow 13"/>
          <p:cNvSpPr/>
          <p:nvPr/>
        </p:nvSpPr>
        <p:spPr>
          <a:xfrm>
            <a:off x="4114800" y="4086289"/>
            <a:ext cx="1110343" cy="14042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5437414" y="4317003"/>
            <a:ext cx="5388429" cy="769441"/>
          </a:xfrm>
          <a:prstGeom prst="rect">
            <a:avLst/>
          </a:prstGeom>
          <a:noFill/>
        </p:spPr>
        <p:txBody>
          <a:bodyPr wrap="square" rtlCol="0">
            <a:spAutoFit/>
          </a:bodyPr>
          <a:lstStyle/>
          <a:p>
            <a:r>
              <a:rPr lang="en-CA" sz="4400" b="1" dirty="0" smtClean="0"/>
              <a:t>Aggregate Demand</a:t>
            </a:r>
            <a:endParaRPr lang="en-CA" sz="4400" b="1" dirty="0"/>
          </a:p>
        </p:txBody>
      </p:sp>
      <p:sp>
        <p:nvSpPr>
          <p:cNvPr id="16" name="TextBox 15"/>
          <p:cNvSpPr txBox="1"/>
          <p:nvPr/>
        </p:nvSpPr>
        <p:spPr>
          <a:xfrm>
            <a:off x="2579914" y="2617714"/>
            <a:ext cx="5927271" cy="769441"/>
          </a:xfrm>
          <a:prstGeom prst="rect">
            <a:avLst/>
          </a:prstGeom>
          <a:noFill/>
        </p:spPr>
        <p:txBody>
          <a:bodyPr wrap="square" rtlCol="0">
            <a:spAutoFit/>
          </a:bodyPr>
          <a:lstStyle/>
          <a:p>
            <a:r>
              <a:rPr lang="en-CA" sz="4400" b="1" dirty="0" smtClean="0"/>
              <a:t>Gov. Spending</a:t>
            </a:r>
            <a:endParaRPr lang="en-CA" sz="4400" b="1" dirty="0"/>
          </a:p>
        </p:txBody>
      </p:sp>
      <p:sp>
        <p:nvSpPr>
          <p:cNvPr id="17" name="Up Arrow 16"/>
          <p:cNvSpPr/>
          <p:nvPr/>
        </p:nvSpPr>
        <p:spPr>
          <a:xfrm>
            <a:off x="1257299" y="2173746"/>
            <a:ext cx="1110343" cy="14042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Up Arrow 17"/>
          <p:cNvSpPr/>
          <p:nvPr/>
        </p:nvSpPr>
        <p:spPr>
          <a:xfrm>
            <a:off x="6095999" y="2173746"/>
            <a:ext cx="1110343" cy="14042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7206342" y="2612754"/>
            <a:ext cx="5388429" cy="769441"/>
          </a:xfrm>
          <a:prstGeom prst="rect">
            <a:avLst/>
          </a:prstGeom>
          <a:noFill/>
        </p:spPr>
        <p:txBody>
          <a:bodyPr wrap="square" rtlCol="0">
            <a:spAutoFit/>
          </a:bodyPr>
          <a:lstStyle/>
          <a:p>
            <a:r>
              <a:rPr lang="en-CA" sz="4400" b="1" dirty="0" smtClean="0"/>
              <a:t>Aggregate Demand</a:t>
            </a:r>
            <a:endParaRPr lang="en-CA" sz="4400" b="1" dirty="0"/>
          </a:p>
        </p:txBody>
      </p:sp>
    </p:spTree>
    <p:extLst>
      <p:ext uri="{BB962C8B-B14F-4D97-AF65-F5344CB8AC3E}">
        <p14:creationId xmlns:p14="http://schemas.microsoft.com/office/powerpoint/2010/main" val="3895456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Objective of Fiscal Policy</a:t>
            </a:r>
            <a:endParaRPr lang="en-CA" dirty="0"/>
          </a:p>
        </p:txBody>
      </p:sp>
      <p:sp>
        <p:nvSpPr>
          <p:cNvPr id="3" name="Content Placeholder 2"/>
          <p:cNvSpPr>
            <a:spLocks noGrp="1"/>
          </p:cNvSpPr>
          <p:nvPr>
            <p:ph idx="1"/>
          </p:nvPr>
        </p:nvSpPr>
        <p:spPr/>
        <p:txBody>
          <a:bodyPr>
            <a:normAutofit/>
          </a:bodyPr>
          <a:lstStyle/>
          <a:p>
            <a:pPr marL="0" indent="0">
              <a:buNone/>
            </a:pPr>
            <a:r>
              <a:rPr lang="en-CA" sz="3200" dirty="0" smtClean="0"/>
              <a:t>“The </a:t>
            </a:r>
            <a:r>
              <a:rPr lang="en-CA" sz="3200" dirty="0"/>
              <a:t>objective is to keep a growing labour force and the country's stock of industrial plants and machinery employed at relatively high levels, but without generating inflation or having to rely on excessive foreign </a:t>
            </a:r>
            <a:r>
              <a:rPr lang="en-CA" sz="3200" dirty="0" smtClean="0"/>
              <a:t>borrowing [debt to other countries] </a:t>
            </a:r>
            <a:r>
              <a:rPr lang="en-CA" sz="3200" dirty="0"/>
              <a:t>to pay for imported goods</a:t>
            </a:r>
            <a:r>
              <a:rPr lang="en-CA" sz="3200" dirty="0" smtClean="0"/>
              <a:t>.”</a:t>
            </a:r>
            <a:endParaRPr lang="en-CA" sz="3200" dirty="0"/>
          </a:p>
        </p:txBody>
      </p:sp>
    </p:spTree>
    <p:extLst>
      <p:ext uri="{BB962C8B-B14F-4D97-AF65-F5344CB8AC3E}">
        <p14:creationId xmlns:p14="http://schemas.microsoft.com/office/powerpoint/2010/main" val="719100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Stop to read, think and share with a partner. Then draw an image, flow chart, etc. to illustrate the concept.</a:t>
            </a:r>
            <a:endParaRPr lang="en-CA" dirty="0"/>
          </a:p>
        </p:txBody>
      </p:sp>
      <p:sp>
        <p:nvSpPr>
          <p:cNvPr id="3" name="Content Placeholder 2"/>
          <p:cNvSpPr>
            <a:spLocks noGrp="1"/>
          </p:cNvSpPr>
          <p:nvPr>
            <p:ph idx="1"/>
          </p:nvPr>
        </p:nvSpPr>
        <p:spPr>
          <a:xfrm>
            <a:off x="1371600" y="2726871"/>
            <a:ext cx="9601200" cy="3581400"/>
          </a:xfrm>
        </p:spPr>
        <p:txBody>
          <a:bodyPr>
            <a:normAutofit/>
          </a:bodyPr>
          <a:lstStyle/>
          <a:p>
            <a:r>
              <a:rPr lang="en-CA" sz="2400" dirty="0"/>
              <a:t>All other things being equal, if </a:t>
            </a:r>
            <a:r>
              <a:rPr lang="en-CA" sz="2400" b="1" dirty="0"/>
              <a:t>government revenues </a:t>
            </a:r>
            <a:r>
              <a:rPr lang="en-CA" sz="2400" b="1" dirty="0" smtClean="0"/>
              <a:t>(taxes) increase </a:t>
            </a:r>
            <a:r>
              <a:rPr lang="en-CA" sz="2400" b="1" dirty="0"/>
              <a:t>more than </a:t>
            </a:r>
            <a:r>
              <a:rPr lang="en-CA" sz="2400" b="1" dirty="0" smtClean="0"/>
              <a:t>expenditures (government spending)</a:t>
            </a:r>
            <a:r>
              <a:rPr lang="en-CA" sz="2400" dirty="0" smtClean="0"/>
              <a:t>, </a:t>
            </a:r>
            <a:r>
              <a:rPr lang="en-CA" sz="2400" dirty="0"/>
              <a:t>the resulting improvement in the </a:t>
            </a:r>
            <a:r>
              <a:rPr lang="en-CA" sz="2400" b="1" dirty="0"/>
              <a:t>budget balance </a:t>
            </a:r>
            <a:r>
              <a:rPr lang="en-CA" sz="2400" dirty="0"/>
              <a:t>(increase in the surplus or decrease in the deficit) tends to reduce </a:t>
            </a:r>
            <a:r>
              <a:rPr lang="en-CA" sz="2400" b="1" dirty="0"/>
              <a:t>aggregate demand</a:t>
            </a:r>
            <a:r>
              <a:rPr lang="en-CA" sz="2400" dirty="0"/>
              <a:t>, putting downward pressure on </a:t>
            </a:r>
            <a:r>
              <a:rPr lang="en-CA" sz="2400" b="1" dirty="0"/>
              <a:t>output, incomes, employment, and </a:t>
            </a:r>
            <a:r>
              <a:rPr lang="en-CA" sz="2400" dirty="0"/>
              <a:t>eventually </a:t>
            </a:r>
            <a:r>
              <a:rPr lang="en-CA" sz="2400" b="1" dirty="0"/>
              <a:t>prices. </a:t>
            </a:r>
            <a:r>
              <a:rPr lang="en-CA" sz="2400" dirty="0"/>
              <a:t>On the other hand, if government spending increases more than revenues, the resulting deterioration in the budget balance (increase in the deficit or decrease in the surplus) raises aggregate demand, bolstering output, incomes, employment, and consequently prices</a:t>
            </a:r>
            <a:r>
              <a:rPr lang="en-CA" sz="2400" dirty="0" smtClean="0"/>
              <a:t>. (Canadian Encyclopedia)</a:t>
            </a:r>
            <a:endParaRPr lang="en-CA" sz="2400" dirty="0"/>
          </a:p>
        </p:txBody>
      </p:sp>
    </p:spTree>
    <p:extLst>
      <p:ext uri="{BB962C8B-B14F-4D97-AF65-F5344CB8AC3E}">
        <p14:creationId xmlns:p14="http://schemas.microsoft.com/office/powerpoint/2010/main" val="2523377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Evolution of Economics</a:t>
            </a:r>
            <a:endParaRPr lang="en-CA" dirty="0"/>
          </a:p>
        </p:txBody>
      </p:sp>
      <p:sp>
        <p:nvSpPr>
          <p:cNvPr id="3" name="Content Placeholder 2"/>
          <p:cNvSpPr>
            <a:spLocks noGrp="1"/>
          </p:cNvSpPr>
          <p:nvPr>
            <p:ph idx="1"/>
          </p:nvPr>
        </p:nvSpPr>
        <p:spPr/>
        <p:txBody>
          <a:bodyPr/>
          <a:lstStyle/>
          <a:p>
            <a:r>
              <a:rPr lang="en-CA" dirty="0" smtClean="0"/>
              <a:t>As society modernizes, Economic theories continue to develop and change to best suit the current economic environment.</a:t>
            </a:r>
            <a:endParaRPr lang="en-CA"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1453" y="2565699"/>
            <a:ext cx="10080547" cy="3889411"/>
          </a:xfrm>
          <a:prstGeom prst="rect">
            <a:avLst/>
          </a:prstGeom>
        </p:spPr>
      </p:pic>
    </p:spTree>
    <p:extLst>
      <p:ext uri="{BB962C8B-B14F-4D97-AF65-F5344CB8AC3E}">
        <p14:creationId xmlns:p14="http://schemas.microsoft.com/office/powerpoint/2010/main" val="1001560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Who’s in charge of fiscal policy?</a:t>
            </a:r>
            <a:endParaRPr lang="en-CA" dirty="0"/>
          </a:p>
        </p:txBody>
      </p:sp>
      <p:sp>
        <p:nvSpPr>
          <p:cNvPr id="5" name="Content Placeholder 4"/>
          <p:cNvSpPr>
            <a:spLocks noGrp="1"/>
          </p:cNvSpPr>
          <p:nvPr>
            <p:ph idx="1"/>
          </p:nvPr>
        </p:nvSpPr>
        <p:spPr>
          <a:xfrm>
            <a:off x="1371600" y="2286000"/>
            <a:ext cx="6335486" cy="3581400"/>
          </a:xfrm>
        </p:spPr>
        <p:txBody>
          <a:bodyPr/>
          <a:lstStyle/>
          <a:p>
            <a:r>
              <a:rPr lang="en-CA" dirty="0" smtClean="0"/>
              <a:t>Federal Government</a:t>
            </a:r>
          </a:p>
          <a:p>
            <a:pPr lvl="1"/>
            <a:r>
              <a:rPr lang="en-CA" dirty="0" smtClean="0"/>
              <a:t>The federal minister of finance presents the annual federal budget which includes: </a:t>
            </a:r>
          </a:p>
          <a:p>
            <a:pPr lvl="2"/>
            <a:r>
              <a:rPr lang="en-CA" dirty="0" smtClean="0"/>
              <a:t>Planned expenses</a:t>
            </a:r>
          </a:p>
          <a:p>
            <a:pPr lvl="2"/>
            <a:r>
              <a:rPr lang="en-CA" dirty="0" smtClean="0"/>
              <a:t>Anticipated revenues from taxes</a:t>
            </a:r>
          </a:p>
          <a:p>
            <a:pPr lvl="2"/>
            <a:r>
              <a:rPr lang="en-CA" dirty="0" smtClean="0"/>
              <a:t>Whether or not a deficit is expected</a:t>
            </a:r>
          </a:p>
          <a:p>
            <a:r>
              <a:rPr lang="en-CA" dirty="0" smtClean="0"/>
              <a:t>Provinces play a smaller role</a:t>
            </a:r>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767" y="1710418"/>
            <a:ext cx="3033033" cy="4035253"/>
          </a:xfrm>
          <a:prstGeom prst="rect">
            <a:avLst/>
          </a:prstGeom>
        </p:spPr>
      </p:pic>
      <p:sp>
        <p:nvSpPr>
          <p:cNvPr id="7" name="TextBox 6"/>
          <p:cNvSpPr txBox="1"/>
          <p:nvPr/>
        </p:nvSpPr>
        <p:spPr>
          <a:xfrm>
            <a:off x="7950819" y="5981700"/>
            <a:ext cx="3021981" cy="369332"/>
          </a:xfrm>
          <a:prstGeom prst="rect">
            <a:avLst/>
          </a:prstGeom>
          <a:noFill/>
        </p:spPr>
        <p:txBody>
          <a:bodyPr wrap="none" rtlCol="0">
            <a:spAutoFit/>
          </a:bodyPr>
          <a:lstStyle/>
          <a:p>
            <a:r>
              <a:rPr lang="en-CA" dirty="0" smtClean="0"/>
              <a:t>The Honourable Bill </a:t>
            </a:r>
            <a:r>
              <a:rPr lang="en-CA" dirty="0" err="1" smtClean="0"/>
              <a:t>Morneau</a:t>
            </a:r>
            <a:endParaRPr lang="en-CA" dirty="0"/>
          </a:p>
        </p:txBody>
      </p:sp>
    </p:spTree>
    <p:extLst>
      <p:ext uri="{BB962C8B-B14F-4D97-AF65-F5344CB8AC3E}">
        <p14:creationId xmlns:p14="http://schemas.microsoft.com/office/powerpoint/2010/main" val="281326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Surplus and Deficits over the years</a:t>
            </a:r>
            <a:endParaRPr lang="en-CA" dirty="0"/>
          </a:p>
        </p:txBody>
      </p:sp>
      <p:sp>
        <p:nvSpPr>
          <p:cNvPr id="3" name="Content Placeholder 2"/>
          <p:cNvSpPr>
            <a:spLocks noGrp="1"/>
          </p:cNvSpPr>
          <p:nvPr>
            <p:ph idx="1"/>
          </p:nvPr>
        </p:nvSpPr>
        <p:spPr/>
        <p:txBody>
          <a:bodyPr/>
          <a:lstStyle/>
          <a:p>
            <a:r>
              <a:rPr lang="en-CA" dirty="0"/>
              <a:t>https://tradingeconomics.com/canada/government-budget</a:t>
            </a:r>
          </a:p>
        </p:txBody>
      </p:sp>
    </p:spTree>
    <p:extLst>
      <p:ext uri="{BB962C8B-B14F-4D97-AF65-F5344CB8AC3E}">
        <p14:creationId xmlns:p14="http://schemas.microsoft.com/office/powerpoint/2010/main" val="2042507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Reading – The Evolution of Fiscal Policy in Canada -  6 Sections</a:t>
            </a:r>
            <a:endParaRPr lang="en-CA" dirty="0"/>
          </a:p>
        </p:txBody>
      </p:sp>
      <p:sp>
        <p:nvSpPr>
          <p:cNvPr id="3" name="Content Placeholder 2"/>
          <p:cNvSpPr>
            <a:spLocks noGrp="1"/>
          </p:cNvSpPr>
          <p:nvPr>
            <p:ph idx="1"/>
          </p:nvPr>
        </p:nvSpPr>
        <p:spPr/>
        <p:txBody>
          <a:bodyPr/>
          <a:lstStyle/>
          <a:p>
            <a:r>
              <a:rPr lang="en-CA" dirty="0" smtClean="0"/>
              <a:t>How would you </a:t>
            </a:r>
            <a:r>
              <a:rPr lang="en-CA" smtClean="0"/>
              <a:t>like </a:t>
            </a:r>
            <a:r>
              <a:rPr lang="en-CA" smtClean="0"/>
              <a:t>to </a:t>
            </a:r>
            <a:r>
              <a:rPr lang="en-CA" dirty="0" smtClean="0"/>
              <a:t>share the information?</a:t>
            </a:r>
            <a:endParaRPr lang="en-CA" dirty="0"/>
          </a:p>
        </p:txBody>
      </p:sp>
    </p:spTree>
    <p:extLst>
      <p:ext uri="{BB962C8B-B14F-4D97-AF65-F5344CB8AC3E}">
        <p14:creationId xmlns:p14="http://schemas.microsoft.com/office/powerpoint/2010/main" val="919357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 Positive Polly/Paul vs. Negative Nancy/Ned</a:t>
            </a:r>
            <a:endParaRPr lang="en-CA"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CA" dirty="0" smtClean="0"/>
              <a:t>Get into partners</a:t>
            </a:r>
          </a:p>
          <a:p>
            <a:pPr marL="457200" indent="-457200">
              <a:buFont typeface="+mj-lt"/>
              <a:buAutoNum type="arabicPeriod"/>
            </a:pPr>
            <a:r>
              <a:rPr lang="en-CA" dirty="0" smtClean="0"/>
              <a:t>Assign the Pro partner and Con partner</a:t>
            </a:r>
          </a:p>
          <a:p>
            <a:pPr marL="457200" indent="-457200">
              <a:buFont typeface="+mj-lt"/>
              <a:buAutoNum type="arabicPeriod"/>
            </a:pPr>
            <a:r>
              <a:rPr lang="en-CA" dirty="0" smtClean="0"/>
              <a:t>Take 2 minutes to write down arguments for each of the questions below</a:t>
            </a:r>
          </a:p>
          <a:p>
            <a:pPr marL="457200" indent="-457200">
              <a:buFont typeface="+mj-lt"/>
              <a:buAutoNum type="arabicPeriod"/>
            </a:pPr>
            <a:r>
              <a:rPr lang="en-CA" dirty="0" smtClean="0"/>
              <a:t>Have a mini debate on each question with your partner</a:t>
            </a:r>
          </a:p>
          <a:p>
            <a:pPr marL="457200" indent="-457200">
              <a:buFont typeface="+mj-lt"/>
              <a:buAutoNum type="arabicPeriod"/>
            </a:pPr>
            <a:r>
              <a:rPr lang="en-CA" dirty="0" smtClean="0"/>
              <a:t>Report out</a:t>
            </a:r>
          </a:p>
          <a:p>
            <a:endParaRPr lang="en-CA" dirty="0"/>
          </a:p>
          <a:p>
            <a:r>
              <a:rPr lang="en-CA" dirty="0" smtClean="0"/>
              <a:t>What are the pros and cons of Free Trade? What are the pros and cons of Tariffs?</a:t>
            </a:r>
          </a:p>
          <a:p>
            <a:r>
              <a:rPr lang="en-CA" dirty="0" smtClean="0"/>
              <a:t>What are the pros and cons of government involvement in a country’s economy?</a:t>
            </a:r>
          </a:p>
          <a:p>
            <a:r>
              <a:rPr lang="en-CA" dirty="0" smtClean="0"/>
              <a:t>What are the pros and cons of taxes and government spending?</a:t>
            </a:r>
          </a:p>
          <a:p>
            <a:endParaRPr lang="en-CA" dirty="0" smtClean="0"/>
          </a:p>
          <a:p>
            <a:endParaRPr lang="en-CA"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rot="822637">
            <a:off x="8580132" y="1612815"/>
            <a:ext cx="2917030" cy="2148805"/>
          </a:xfrm>
          <a:prstGeom prst="rect">
            <a:avLst/>
          </a:prstGeom>
        </p:spPr>
      </p:pic>
    </p:spTree>
    <p:extLst>
      <p:ext uri="{BB962C8B-B14F-4D97-AF65-F5344CB8AC3E}">
        <p14:creationId xmlns:p14="http://schemas.microsoft.com/office/powerpoint/2010/main" val="331799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smtClean="0"/>
              <a:t>16</a:t>
            </a:r>
            <a:r>
              <a:rPr lang="en-CA" sz="5400" b="1" baseline="30000" dirty="0" smtClean="0"/>
              <a:t>th</a:t>
            </a:r>
            <a:r>
              <a:rPr lang="en-CA" sz="5400" b="1" dirty="0" smtClean="0"/>
              <a:t> -18</a:t>
            </a:r>
            <a:r>
              <a:rPr lang="en-CA" sz="5400" b="1" baseline="30000" dirty="0" smtClean="0"/>
              <a:t>th</a:t>
            </a:r>
            <a:r>
              <a:rPr lang="en-CA" sz="5400" b="1" dirty="0" smtClean="0"/>
              <a:t> Century Theories</a:t>
            </a:r>
            <a:endParaRPr lang="en-CA" sz="5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6626753"/>
              </p:ext>
            </p:extLst>
          </p:nvPr>
        </p:nvGraphicFramePr>
        <p:xfrm>
          <a:off x="1371600" y="1545708"/>
          <a:ext cx="9601201" cy="5120640"/>
        </p:xfrm>
        <a:graphic>
          <a:graphicData uri="http://schemas.openxmlformats.org/drawingml/2006/table">
            <a:tbl>
              <a:tblPr firstRow="1" bandRow="1">
                <a:tableStyleId>{5C22544A-7EE6-4342-B048-85BDC9FD1C3A}</a:tableStyleId>
              </a:tblPr>
              <a:tblGrid>
                <a:gridCol w="2030819">
                  <a:extLst>
                    <a:ext uri="{9D8B030D-6E8A-4147-A177-3AD203B41FA5}">
                      <a16:colId xmlns:a16="http://schemas.microsoft.com/office/drawing/2014/main" val="2868154071"/>
                    </a:ext>
                  </a:extLst>
                </a:gridCol>
                <a:gridCol w="3242930">
                  <a:extLst>
                    <a:ext uri="{9D8B030D-6E8A-4147-A177-3AD203B41FA5}">
                      <a16:colId xmlns:a16="http://schemas.microsoft.com/office/drawing/2014/main" val="231922265"/>
                    </a:ext>
                  </a:extLst>
                </a:gridCol>
                <a:gridCol w="2163726">
                  <a:extLst>
                    <a:ext uri="{9D8B030D-6E8A-4147-A177-3AD203B41FA5}">
                      <a16:colId xmlns:a16="http://schemas.microsoft.com/office/drawing/2014/main" val="717910160"/>
                    </a:ext>
                  </a:extLst>
                </a:gridCol>
                <a:gridCol w="2163726">
                  <a:extLst>
                    <a:ext uri="{9D8B030D-6E8A-4147-A177-3AD203B41FA5}">
                      <a16:colId xmlns:a16="http://schemas.microsoft.com/office/drawing/2014/main" val="198947815"/>
                    </a:ext>
                  </a:extLst>
                </a:gridCol>
              </a:tblGrid>
              <a:tr h="370840">
                <a:tc>
                  <a:txBody>
                    <a:bodyPr/>
                    <a:lstStyle/>
                    <a:p>
                      <a:r>
                        <a:rPr lang="en-CA" sz="2400" dirty="0" smtClean="0"/>
                        <a:t>Economic Theory</a:t>
                      </a:r>
                      <a:endParaRPr lang="en-CA" sz="2400" dirty="0"/>
                    </a:p>
                  </a:txBody>
                  <a:tcPr/>
                </a:tc>
                <a:tc>
                  <a:txBody>
                    <a:bodyPr/>
                    <a:lstStyle/>
                    <a:p>
                      <a:r>
                        <a:rPr lang="en-CA" sz="2400" dirty="0" smtClean="0"/>
                        <a:t>Wealth</a:t>
                      </a:r>
                      <a:r>
                        <a:rPr lang="en-CA" sz="2400" baseline="0" dirty="0" smtClean="0"/>
                        <a:t> defined as:</a:t>
                      </a:r>
                      <a:endParaRPr lang="en-CA" sz="2400" dirty="0"/>
                    </a:p>
                  </a:txBody>
                  <a:tcPr/>
                </a:tc>
                <a:tc>
                  <a:txBody>
                    <a:bodyPr/>
                    <a:lstStyle/>
                    <a:p>
                      <a:r>
                        <a:rPr lang="en-CA" sz="2400" dirty="0" smtClean="0"/>
                        <a:t>Originated</a:t>
                      </a:r>
                      <a:r>
                        <a:rPr lang="en-CA" sz="2400" baseline="0" dirty="0" smtClean="0"/>
                        <a:t> in:</a:t>
                      </a:r>
                      <a:endParaRPr lang="en-CA" sz="2400" dirty="0"/>
                    </a:p>
                  </a:txBody>
                  <a:tcPr/>
                </a:tc>
                <a:tc>
                  <a:txBody>
                    <a:bodyPr/>
                    <a:lstStyle/>
                    <a:p>
                      <a:r>
                        <a:rPr lang="en-CA" sz="2400" dirty="0" smtClean="0"/>
                        <a:t>Theory:</a:t>
                      </a:r>
                      <a:endParaRPr lang="en-CA" sz="2400" dirty="0"/>
                    </a:p>
                  </a:txBody>
                  <a:tcPr/>
                </a:tc>
                <a:extLst>
                  <a:ext uri="{0D108BD9-81ED-4DB2-BD59-A6C34878D82A}">
                    <a16:rowId xmlns:a16="http://schemas.microsoft.com/office/drawing/2014/main" val="379762863"/>
                  </a:ext>
                </a:extLst>
              </a:tr>
              <a:tr h="370840">
                <a:tc>
                  <a:txBody>
                    <a:bodyPr/>
                    <a:lstStyle/>
                    <a:p>
                      <a:r>
                        <a:rPr lang="en-CA" sz="2400" dirty="0" smtClean="0"/>
                        <a:t>Mercantilism</a:t>
                      </a:r>
                    </a:p>
                    <a:p>
                      <a:r>
                        <a:rPr lang="en-CA" sz="2400" dirty="0" smtClean="0"/>
                        <a:t>16</a:t>
                      </a:r>
                      <a:r>
                        <a:rPr lang="en-CA" sz="2400" baseline="30000" dirty="0" smtClean="0"/>
                        <a:t>th</a:t>
                      </a:r>
                      <a:r>
                        <a:rPr lang="en-CA" sz="2400" dirty="0" smtClean="0"/>
                        <a:t>-18</a:t>
                      </a:r>
                      <a:r>
                        <a:rPr lang="en-CA" sz="2400" baseline="30000" dirty="0" smtClean="0"/>
                        <a:t>th</a:t>
                      </a:r>
                      <a:r>
                        <a:rPr lang="en-CA" sz="2400" baseline="0" dirty="0" smtClean="0"/>
                        <a:t> Century</a:t>
                      </a:r>
                      <a:endParaRPr lang="en-CA" sz="2400" dirty="0" smtClean="0"/>
                    </a:p>
                  </a:txBody>
                  <a:tcPr/>
                </a:tc>
                <a:tc>
                  <a:txBody>
                    <a:bodyPr/>
                    <a:lstStyle/>
                    <a:p>
                      <a:r>
                        <a:rPr lang="en-CA" sz="2400" dirty="0" smtClean="0"/>
                        <a:t>Accumulation of Gold and Coins</a:t>
                      </a:r>
                      <a:endParaRPr lang="en-CA" sz="2400" dirty="0"/>
                    </a:p>
                  </a:txBody>
                  <a:tcPr/>
                </a:tc>
                <a:tc>
                  <a:txBody>
                    <a:bodyPr/>
                    <a:lstStyle/>
                    <a:p>
                      <a:r>
                        <a:rPr lang="en-CA" sz="2400" dirty="0" smtClean="0"/>
                        <a:t>Across</a:t>
                      </a:r>
                      <a:r>
                        <a:rPr lang="en-CA" sz="2400" baseline="0" dirty="0" smtClean="0"/>
                        <a:t> Europe</a:t>
                      </a:r>
                      <a:endParaRPr lang="en-CA" sz="2400" dirty="0"/>
                    </a:p>
                  </a:txBody>
                  <a:tcPr/>
                </a:tc>
                <a:tc>
                  <a:txBody>
                    <a:bodyPr/>
                    <a:lstStyle/>
                    <a:p>
                      <a:r>
                        <a:rPr lang="en-CA" sz="2400" dirty="0" smtClean="0"/>
                        <a:t>Promote</a:t>
                      </a:r>
                      <a:r>
                        <a:rPr lang="en-CA" sz="2400" baseline="0" dirty="0" smtClean="0"/>
                        <a:t> Exports and </a:t>
                      </a:r>
                      <a:r>
                        <a:rPr lang="en-CA" sz="2400" baseline="0" dirty="0" err="1" smtClean="0"/>
                        <a:t>Tarriffs</a:t>
                      </a:r>
                      <a:endParaRPr lang="en-CA" sz="2400" dirty="0"/>
                    </a:p>
                  </a:txBody>
                  <a:tcPr/>
                </a:tc>
                <a:extLst>
                  <a:ext uri="{0D108BD9-81ED-4DB2-BD59-A6C34878D82A}">
                    <a16:rowId xmlns:a16="http://schemas.microsoft.com/office/drawing/2014/main" val="3877818236"/>
                  </a:ext>
                </a:extLst>
              </a:tr>
              <a:tr h="370840">
                <a:tc>
                  <a:txBody>
                    <a:bodyPr/>
                    <a:lstStyle/>
                    <a:p>
                      <a:r>
                        <a:rPr lang="en-CA" sz="2400" dirty="0" err="1" smtClean="0"/>
                        <a:t>Physiocrats</a:t>
                      </a:r>
                      <a:endParaRPr lang="en-CA" sz="2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smtClean="0"/>
                        <a:t>1694–1774</a:t>
                      </a:r>
                    </a:p>
                    <a:p>
                      <a:endParaRPr lang="en-CA" sz="2400" dirty="0"/>
                    </a:p>
                  </a:txBody>
                  <a:tcPr/>
                </a:tc>
                <a:tc>
                  <a:txBody>
                    <a:bodyPr/>
                    <a:lstStyle/>
                    <a:p>
                      <a:r>
                        <a:rPr lang="en-CA" sz="2400" dirty="0" smtClean="0"/>
                        <a:t>Productive</a:t>
                      </a:r>
                      <a:r>
                        <a:rPr lang="en-CA" sz="2400" baseline="0" dirty="0" smtClean="0"/>
                        <a:t> work, Agriculture,  and Land Development</a:t>
                      </a:r>
                      <a:endParaRPr lang="en-CA" sz="2400" dirty="0"/>
                    </a:p>
                  </a:txBody>
                  <a:tcPr/>
                </a:tc>
                <a:tc>
                  <a:txBody>
                    <a:bodyPr/>
                    <a:lstStyle/>
                    <a:p>
                      <a:r>
                        <a:rPr lang="en-CA" sz="2400" dirty="0" smtClean="0"/>
                        <a:t>France</a:t>
                      </a:r>
                      <a:endParaRPr lang="en-CA" sz="2400" dirty="0"/>
                    </a:p>
                  </a:txBody>
                  <a:tcPr/>
                </a:tc>
                <a:tc>
                  <a:txBody>
                    <a:bodyPr/>
                    <a:lstStyle/>
                    <a:p>
                      <a:r>
                        <a:rPr lang="en-CA" sz="2400" dirty="0" smtClean="0"/>
                        <a:t>Laissez</a:t>
                      </a:r>
                      <a:r>
                        <a:rPr lang="en-CA" sz="2400" baseline="0" dirty="0" smtClean="0"/>
                        <a:t> Faire, minimize trade</a:t>
                      </a:r>
                      <a:endParaRPr lang="en-CA" sz="2400" dirty="0"/>
                    </a:p>
                  </a:txBody>
                  <a:tcPr/>
                </a:tc>
                <a:extLst>
                  <a:ext uri="{0D108BD9-81ED-4DB2-BD59-A6C34878D82A}">
                    <a16:rowId xmlns:a16="http://schemas.microsoft.com/office/drawing/2014/main" val="2769448316"/>
                  </a:ext>
                </a:extLst>
              </a:tr>
              <a:tr h="370840">
                <a:tc>
                  <a:txBody>
                    <a:bodyPr/>
                    <a:lstStyle/>
                    <a:p>
                      <a:r>
                        <a:rPr lang="en-CA" sz="2400" dirty="0" smtClean="0"/>
                        <a:t>Classical School of Thought</a:t>
                      </a:r>
                    </a:p>
                    <a:p>
                      <a:r>
                        <a:rPr lang="en-CA" sz="2400" dirty="0" smtClean="0"/>
                        <a:t>18</a:t>
                      </a:r>
                      <a:r>
                        <a:rPr lang="en-CA" sz="2400" baseline="30000" dirty="0" smtClean="0"/>
                        <a:t>th</a:t>
                      </a:r>
                      <a:r>
                        <a:rPr lang="en-CA" sz="2400" dirty="0" smtClean="0"/>
                        <a:t>-19</a:t>
                      </a:r>
                      <a:r>
                        <a:rPr lang="en-CA" sz="2400" baseline="30000" dirty="0" smtClean="0"/>
                        <a:t>th</a:t>
                      </a:r>
                      <a:r>
                        <a:rPr lang="en-CA" sz="2400" baseline="0" dirty="0" smtClean="0"/>
                        <a:t> Century</a:t>
                      </a:r>
                      <a:endParaRPr lang="en-CA" sz="2400" dirty="0"/>
                    </a:p>
                  </a:txBody>
                  <a:tcPr/>
                </a:tc>
                <a:tc>
                  <a:txBody>
                    <a:bodyPr/>
                    <a:lstStyle/>
                    <a:p>
                      <a:r>
                        <a:rPr lang="en-CA" sz="2400" dirty="0" smtClean="0"/>
                        <a:t>National</a:t>
                      </a:r>
                      <a:r>
                        <a:rPr lang="en-CA" sz="2400" baseline="0" dirty="0" smtClean="0"/>
                        <a:t> income based on labor, land and capital</a:t>
                      </a:r>
                      <a:endParaRPr lang="en-CA" sz="2400" dirty="0"/>
                    </a:p>
                  </a:txBody>
                  <a:tcPr/>
                </a:tc>
                <a:tc>
                  <a:txBody>
                    <a:bodyPr/>
                    <a:lstStyle/>
                    <a:p>
                      <a:r>
                        <a:rPr lang="en-CA" sz="2400" dirty="0" smtClean="0"/>
                        <a:t>Britain</a:t>
                      </a:r>
                      <a:endParaRPr lang="en-CA" sz="2400" dirty="0"/>
                    </a:p>
                  </a:txBody>
                  <a:tcPr/>
                </a:tc>
                <a:tc>
                  <a:txBody>
                    <a:bodyPr/>
                    <a:lstStyle/>
                    <a:p>
                      <a:r>
                        <a:rPr lang="en-CA" sz="2400" dirty="0" smtClean="0"/>
                        <a:t>Free Trade</a:t>
                      </a:r>
                      <a:endParaRPr lang="en-CA" sz="2400" dirty="0"/>
                    </a:p>
                  </a:txBody>
                  <a:tcPr/>
                </a:tc>
                <a:extLst>
                  <a:ext uri="{0D108BD9-81ED-4DB2-BD59-A6C34878D82A}">
                    <a16:rowId xmlns:a16="http://schemas.microsoft.com/office/drawing/2014/main" val="3224792022"/>
                  </a:ext>
                </a:extLst>
              </a:tr>
            </a:tbl>
          </a:graphicData>
        </a:graphic>
      </p:graphicFrame>
    </p:spTree>
    <p:extLst>
      <p:ext uri="{BB962C8B-B14F-4D97-AF65-F5344CB8AC3E}">
        <p14:creationId xmlns:p14="http://schemas.microsoft.com/office/powerpoint/2010/main" val="1560009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Crash Course!</a:t>
            </a:r>
            <a:endParaRPr lang="en-CA" dirty="0"/>
          </a:p>
        </p:txBody>
      </p:sp>
      <p:sp>
        <p:nvSpPr>
          <p:cNvPr id="3" name="Content Placeholder 2"/>
          <p:cNvSpPr>
            <a:spLocks noGrp="1"/>
          </p:cNvSpPr>
          <p:nvPr>
            <p:ph idx="1"/>
          </p:nvPr>
        </p:nvSpPr>
        <p:spPr/>
        <p:txBody>
          <a:bodyPr/>
          <a:lstStyle/>
          <a:p>
            <a:r>
              <a:rPr lang="en-CA" dirty="0">
                <a:hlinkClick r:id="rId2"/>
              </a:rPr>
              <a:t>https://</a:t>
            </a:r>
            <a:r>
              <a:rPr lang="en-CA" dirty="0" smtClean="0">
                <a:hlinkClick r:id="rId2"/>
              </a:rPr>
              <a:t>www.youtube.com/watch?v=tZvjh1dxz08</a:t>
            </a:r>
            <a:endParaRPr lang="en-CA" dirty="0" smtClean="0"/>
          </a:p>
          <a:p>
            <a:endParaRPr lang="en-CA" dirty="0"/>
          </a:p>
          <a:p>
            <a:r>
              <a:rPr lang="en-CA" dirty="0" smtClean="0"/>
              <a:t>This is super fast…but we will summarize after!</a:t>
            </a:r>
          </a:p>
          <a:p>
            <a:endParaRPr lang="en-CA" dirty="0"/>
          </a:p>
        </p:txBody>
      </p:sp>
    </p:spTree>
    <p:extLst>
      <p:ext uri="{BB962C8B-B14F-4D97-AF65-F5344CB8AC3E}">
        <p14:creationId xmlns:p14="http://schemas.microsoft.com/office/powerpoint/2010/main" val="1388925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Adam Smith – “Father of Economics”</a:t>
            </a:r>
            <a:endParaRPr lang="en-CA" dirty="0"/>
          </a:p>
        </p:txBody>
      </p:sp>
      <p:sp>
        <p:nvSpPr>
          <p:cNvPr id="3" name="Content Placeholder 2"/>
          <p:cNvSpPr>
            <a:spLocks noGrp="1"/>
          </p:cNvSpPr>
          <p:nvPr>
            <p:ph idx="1"/>
          </p:nvPr>
        </p:nvSpPr>
        <p:spPr>
          <a:xfrm>
            <a:off x="1371600" y="1625119"/>
            <a:ext cx="6251944" cy="4796945"/>
          </a:xfrm>
        </p:spPr>
        <p:txBody>
          <a:bodyPr>
            <a:normAutofit lnSpcReduction="10000"/>
          </a:bodyPr>
          <a:lstStyle/>
          <a:p>
            <a:pPr>
              <a:buFont typeface="Arial" pitchFamily="34" charset="0"/>
              <a:buChar char="•"/>
            </a:pPr>
            <a:r>
              <a:rPr lang="en-US" dirty="0"/>
              <a:t>Began with The Wealth of Nations- a 1776 publication of Adam Smith’s work</a:t>
            </a:r>
          </a:p>
          <a:p>
            <a:pPr>
              <a:buFont typeface="Arial" pitchFamily="34" charset="0"/>
              <a:buChar char="•"/>
            </a:pPr>
            <a:r>
              <a:rPr lang="en-US" dirty="0"/>
              <a:t>3 factors of production and major contributors to a nation’s wealth</a:t>
            </a:r>
          </a:p>
          <a:p>
            <a:pPr lvl="2">
              <a:buFont typeface="Arial" pitchFamily="34" charset="0"/>
              <a:buChar char="•"/>
            </a:pPr>
            <a:r>
              <a:rPr lang="en-US" dirty="0"/>
              <a:t>Land</a:t>
            </a:r>
          </a:p>
          <a:p>
            <a:pPr lvl="2">
              <a:buFont typeface="Arial" pitchFamily="34" charset="0"/>
              <a:buChar char="•"/>
            </a:pPr>
            <a:r>
              <a:rPr lang="en-US" dirty="0"/>
              <a:t>Labor</a:t>
            </a:r>
          </a:p>
          <a:p>
            <a:pPr lvl="2">
              <a:buFont typeface="Arial" pitchFamily="34" charset="0"/>
              <a:buChar char="•"/>
            </a:pPr>
            <a:r>
              <a:rPr lang="en-US" dirty="0"/>
              <a:t>Capital</a:t>
            </a:r>
          </a:p>
          <a:p>
            <a:pPr>
              <a:buFont typeface="Arial" pitchFamily="34" charset="0"/>
              <a:buChar char="•"/>
            </a:pPr>
            <a:r>
              <a:rPr lang="en-US" dirty="0"/>
              <a:t>Ideal Economy: </a:t>
            </a:r>
            <a:r>
              <a:rPr lang="en-US" i="1" dirty="0"/>
              <a:t>a </a:t>
            </a:r>
            <a:r>
              <a:rPr lang="en-US" b="1" i="1" dirty="0"/>
              <a:t>self regulated market system </a:t>
            </a:r>
            <a:r>
              <a:rPr lang="en-US" i="1" dirty="0"/>
              <a:t>that automatically satisfies the economic needs of the populace</a:t>
            </a:r>
          </a:p>
          <a:p>
            <a:pPr>
              <a:buFont typeface="Arial" pitchFamily="34" charset="0"/>
              <a:buChar char="•"/>
            </a:pPr>
            <a:r>
              <a:rPr lang="en-US" b="1" dirty="0"/>
              <a:t>The invisible hand- </a:t>
            </a:r>
            <a:r>
              <a:rPr lang="en-US" dirty="0"/>
              <a:t>leads all individuals in the  pursuit of their own interest, to produce the greatest benefit to society as a whole</a:t>
            </a:r>
          </a:p>
          <a:p>
            <a:pPr>
              <a:buFont typeface="Arial" pitchFamily="34" charset="0"/>
              <a:buChar char="•"/>
            </a:pPr>
            <a:r>
              <a:rPr lang="en-US" dirty="0"/>
              <a:t>Includes </a:t>
            </a:r>
            <a:r>
              <a:rPr lang="en-US" dirty="0" err="1"/>
              <a:t>Physiocrats’</a:t>
            </a:r>
            <a:r>
              <a:rPr lang="en-US" dirty="0"/>
              <a:t> ideas like </a:t>
            </a:r>
            <a:r>
              <a:rPr lang="en-US" dirty="0" err="1"/>
              <a:t>laissey</a:t>
            </a:r>
            <a:r>
              <a:rPr lang="en-US" dirty="0"/>
              <a:t> faire, but agriculture is not the only form of production</a:t>
            </a:r>
          </a:p>
          <a:p>
            <a:endParaRPr lang="en-CA" dirty="0"/>
          </a:p>
        </p:txBody>
      </p:sp>
      <p:pic>
        <p:nvPicPr>
          <p:cNvPr id="5" name="Picture 4"/>
          <p:cNvPicPr>
            <a:picLocks noChangeAspect="1"/>
          </p:cNvPicPr>
          <p:nvPr/>
        </p:nvPicPr>
        <p:blipFill>
          <a:blip r:embed="rId2"/>
          <a:stretch>
            <a:fillRect/>
          </a:stretch>
        </p:blipFill>
        <p:spPr>
          <a:xfrm>
            <a:off x="7864660" y="1625120"/>
            <a:ext cx="3629025" cy="3629025"/>
          </a:xfrm>
          <a:prstGeom prst="rect">
            <a:avLst/>
          </a:prstGeom>
        </p:spPr>
      </p:pic>
      <p:sp>
        <p:nvSpPr>
          <p:cNvPr id="4" name="TextBox 3"/>
          <p:cNvSpPr txBox="1"/>
          <p:nvPr/>
        </p:nvSpPr>
        <p:spPr>
          <a:xfrm>
            <a:off x="8189273" y="175907"/>
            <a:ext cx="3865858" cy="584775"/>
          </a:xfrm>
          <a:prstGeom prst="rect">
            <a:avLst/>
          </a:prstGeom>
          <a:noFill/>
        </p:spPr>
        <p:txBody>
          <a:bodyPr wrap="square" rtlCol="0">
            <a:spAutoFit/>
          </a:bodyPr>
          <a:lstStyle/>
          <a:p>
            <a:r>
              <a:rPr lang="en-CA" sz="3200" dirty="0" smtClean="0">
                <a:latin typeface="French Script MT" panose="03020402040607040605" pitchFamily="66" charset="0"/>
              </a:rPr>
              <a:t>Classical School of Thought</a:t>
            </a:r>
            <a:endParaRPr lang="en-CA" sz="3200" dirty="0">
              <a:latin typeface="French Script MT" panose="03020402040607040605" pitchFamily="66" charset="0"/>
            </a:endParaRPr>
          </a:p>
        </p:txBody>
      </p:sp>
      <p:sp>
        <p:nvSpPr>
          <p:cNvPr id="6" name="TextBox 5"/>
          <p:cNvSpPr txBox="1"/>
          <p:nvPr/>
        </p:nvSpPr>
        <p:spPr>
          <a:xfrm>
            <a:off x="8693625" y="5254145"/>
            <a:ext cx="2429301" cy="523220"/>
          </a:xfrm>
          <a:prstGeom prst="rect">
            <a:avLst/>
          </a:prstGeom>
          <a:noFill/>
        </p:spPr>
        <p:txBody>
          <a:bodyPr wrap="square" rtlCol="0">
            <a:spAutoFit/>
          </a:bodyPr>
          <a:lstStyle/>
          <a:p>
            <a:r>
              <a:rPr lang="en-CA" sz="2800" dirty="0" smtClean="0"/>
              <a:t>1723 - 1790</a:t>
            </a:r>
            <a:endParaRPr lang="en-CA" sz="2800" dirty="0"/>
          </a:p>
        </p:txBody>
      </p:sp>
    </p:spTree>
    <p:extLst>
      <p:ext uri="{BB962C8B-B14F-4D97-AF65-F5344CB8AC3E}">
        <p14:creationId xmlns:p14="http://schemas.microsoft.com/office/powerpoint/2010/main" val="4187242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David Ricardo 1772 - 1823</a:t>
            </a:r>
            <a:endParaRPr lang="en-CA" dirty="0"/>
          </a:p>
        </p:txBody>
      </p:sp>
      <p:sp>
        <p:nvSpPr>
          <p:cNvPr id="3" name="Content Placeholder 2"/>
          <p:cNvSpPr>
            <a:spLocks noGrp="1"/>
          </p:cNvSpPr>
          <p:nvPr>
            <p:ph idx="1"/>
          </p:nvPr>
        </p:nvSpPr>
        <p:spPr>
          <a:xfrm>
            <a:off x="1371600" y="1488558"/>
            <a:ext cx="4795284" cy="4997302"/>
          </a:xfrm>
        </p:spPr>
        <p:txBody>
          <a:bodyPr>
            <a:normAutofit/>
          </a:bodyPr>
          <a:lstStyle/>
          <a:p>
            <a:pPr>
              <a:buFont typeface="Arial" pitchFamily="34" charset="0"/>
              <a:buChar char="•"/>
            </a:pPr>
            <a:r>
              <a:rPr lang="en-US" dirty="0"/>
              <a:t>While Adam Smith focused on production of income, </a:t>
            </a:r>
            <a:r>
              <a:rPr lang="en-US" b="1" dirty="0"/>
              <a:t>David Ricardo emphasized the distribution of income </a:t>
            </a:r>
            <a:r>
              <a:rPr lang="en-US" dirty="0"/>
              <a:t>– landowners, workers and capitalists</a:t>
            </a:r>
          </a:p>
          <a:p>
            <a:pPr>
              <a:buFont typeface="Arial" pitchFamily="34" charset="0"/>
              <a:buChar char="•"/>
            </a:pPr>
            <a:r>
              <a:rPr lang="en-US" dirty="0"/>
              <a:t>Conflict between landowners vs laborers and capitalists</a:t>
            </a:r>
          </a:p>
          <a:p>
            <a:pPr>
              <a:buFont typeface="Arial" pitchFamily="34" charset="0"/>
              <a:buChar char="•"/>
            </a:pPr>
            <a:r>
              <a:rPr lang="en-US" dirty="0"/>
              <a:t>Growth of population (laborers and capitalists, against a limited supply of land means and increase in rent and holds down wages and </a:t>
            </a:r>
            <a:r>
              <a:rPr lang="en-US" dirty="0" smtClean="0"/>
              <a:t>profits)</a:t>
            </a:r>
          </a:p>
          <a:p>
            <a:pPr>
              <a:buFont typeface="Arial" pitchFamily="34" charset="0"/>
              <a:buChar char="•"/>
            </a:pPr>
            <a:r>
              <a:rPr lang="en-US" dirty="0" smtClean="0"/>
              <a:t>His theory of </a:t>
            </a:r>
            <a:r>
              <a:rPr lang="en-US" b="1" dirty="0" smtClean="0"/>
              <a:t>Comparative Advantage </a:t>
            </a:r>
            <a:r>
              <a:rPr lang="en-US" dirty="0" smtClean="0"/>
              <a:t>proves that trade (especially free trade) benefits all parties</a:t>
            </a:r>
          </a:p>
          <a:p>
            <a:pPr>
              <a:buFont typeface="Arial" pitchFamily="34" charset="0"/>
              <a:buChar char="•"/>
            </a:pPr>
            <a:endParaRPr lang="en-US" dirty="0"/>
          </a:p>
          <a:p>
            <a:endParaRPr lang="en-CA" dirty="0"/>
          </a:p>
        </p:txBody>
      </p:sp>
      <p:sp>
        <p:nvSpPr>
          <p:cNvPr id="4" name="TextBox 3"/>
          <p:cNvSpPr txBox="1"/>
          <p:nvPr/>
        </p:nvSpPr>
        <p:spPr>
          <a:xfrm>
            <a:off x="8189273" y="175907"/>
            <a:ext cx="3865858" cy="584775"/>
          </a:xfrm>
          <a:prstGeom prst="rect">
            <a:avLst/>
          </a:prstGeom>
          <a:noFill/>
        </p:spPr>
        <p:txBody>
          <a:bodyPr wrap="square" rtlCol="0">
            <a:spAutoFit/>
          </a:bodyPr>
          <a:lstStyle/>
          <a:p>
            <a:r>
              <a:rPr lang="en-CA" sz="3200" dirty="0" smtClean="0">
                <a:latin typeface="French Script MT" panose="03020402040607040605" pitchFamily="66" charset="0"/>
              </a:rPr>
              <a:t>Classical School of Thought</a:t>
            </a:r>
            <a:endParaRPr lang="en-CA" sz="3200" dirty="0">
              <a:latin typeface="French Script MT" panose="03020402040607040605" pitchFamily="66"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5672"/>
          <a:stretch/>
        </p:blipFill>
        <p:spPr>
          <a:xfrm>
            <a:off x="6939074" y="1500519"/>
            <a:ext cx="4137336" cy="4985341"/>
          </a:xfrm>
          <a:prstGeom prst="rect">
            <a:avLst/>
          </a:prstGeom>
        </p:spPr>
      </p:pic>
    </p:spTree>
    <p:extLst>
      <p:ext uri="{BB962C8B-B14F-4D97-AF65-F5344CB8AC3E}">
        <p14:creationId xmlns:p14="http://schemas.microsoft.com/office/powerpoint/2010/main" val="3880670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John </a:t>
            </a:r>
            <a:r>
              <a:rPr lang="en-CA" dirty="0"/>
              <a:t>Stuart Mill </a:t>
            </a:r>
            <a:r>
              <a:rPr lang="en-CA" dirty="0" smtClean="0"/>
              <a:t>1806 </a:t>
            </a:r>
            <a:r>
              <a:rPr lang="en-CA" dirty="0"/>
              <a:t>– </a:t>
            </a:r>
            <a:r>
              <a:rPr lang="en-CA" dirty="0" smtClean="0"/>
              <a:t>1873</a:t>
            </a:r>
            <a:r>
              <a:rPr lang="en-CA" dirty="0"/>
              <a:t>),</a:t>
            </a:r>
          </a:p>
        </p:txBody>
      </p:sp>
      <p:sp>
        <p:nvSpPr>
          <p:cNvPr id="3" name="Content Placeholder 2"/>
          <p:cNvSpPr>
            <a:spLocks noGrp="1"/>
          </p:cNvSpPr>
          <p:nvPr>
            <p:ph idx="1"/>
          </p:nvPr>
        </p:nvSpPr>
        <p:spPr>
          <a:xfrm>
            <a:off x="1371600" y="2286000"/>
            <a:ext cx="5380074" cy="3581400"/>
          </a:xfrm>
        </p:spPr>
        <p:txBody>
          <a:bodyPr/>
          <a:lstStyle/>
          <a:p>
            <a:r>
              <a:rPr lang="en-CA" dirty="0" smtClean="0"/>
              <a:t>Agreed with most classical theories concerning a free market, BUT, he began to promote a more socialist view that required some government interventions to provide  a better society</a:t>
            </a:r>
          </a:p>
          <a:p>
            <a:r>
              <a:rPr lang="en-CA" dirty="0" smtClean="0"/>
              <a:t>Promotes a more even distribution of income</a:t>
            </a:r>
          </a:p>
          <a:p>
            <a:r>
              <a:rPr lang="en-CA" dirty="0" smtClean="0"/>
              <a:t>Can’t truly trust the invisible hand!</a:t>
            </a:r>
            <a:endParaRPr lang="en-C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5834" y="1840603"/>
            <a:ext cx="3560985" cy="447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09953" y="101025"/>
            <a:ext cx="6783573" cy="584775"/>
          </a:xfrm>
          <a:prstGeom prst="rect">
            <a:avLst/>
          </a:prstGeom>
          <a:noFill/>
        </p:spPr>
        <p:txBody>
          <a:bodyPr wrap="square" rtlCol="0">
            <a:spAutoFit/>
          </a:bodyPr>
          <a:lstStyle/>
          <a:p>
            <a:r>
              <a:rPr lang="en-CA" sz="3200" dirty="0" smtClean="0">
                <a:latin typeface="French Script MT" panose="03020402040607040605" pitchFamily="66" charset="0"/>
              </a:rPr>
              <a:t>Classical School of Thought with a touch of Socialism</a:t>
            </a:r>
            <a:endParaRPr lang="en-CA" sz="3200" dirty="0">
              <a:latin typeface="French Script MT" panose="03020402040607040605" pitchFamily="66" charset="0"/>
            </a:endParaRPr>
          </a:p>
        </p:txBody>
      </p:sp>
    </p:spTree>
    <p:extLst>
      <p:ext uri="{BB962C8B-B14F-4D97-AF65-F5344CB8AC3E}">
        <p14:creationId xmlns:p14="http://schemas.microsoft.com/office/powerpoint/2010/main" val="1133993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1650</TotalTime>
  <Words>1408</Words>
  <Application>Microsoft Office PowerPoint</Application>
  <PresentationFormat>Widescreen</PresentationFormat>
  <Paragraphs>148</Paragraphs>
  <Slides>32</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Franklin Gothic Book</vt:lpstr>
      <vt:lpstr>French Script MT</vt:lpstr>
      <vt:lpstr>Crop</vt:lpstr>
      <vt:lpstr>UNIT 2</vt:lpstr>
      <vt:lpstr>Evolution of Economics</vt:lpstr>
      <vt:lpstr>Evolution of Economics</vt:lpstr>
      <vt:lpstr>Activity- Positive Polly/Paul vs. Negative Nancy/Ned</vt:lpstr>
      <vt:lpstr>16th -18th Century Theories</vt:lpstr>
      <vt:lpstr>Crash Course!</vt:lpstr>
      <vt:lpstr>Adam Smith – “Father of Economics”</vt:lpstr>
      <vt:lpstr>David Ricardo 1772 - 1823</vt:lpstr>
      <vt:lpstr>John Stuart Mill 1806 – 1873),</vt:lpstr>
      <vt:lpstr>Karl Marx 1818 - 1883</vt:lpstr>
      <vt:lpstr>Alfred Marshall 1842 - 1924</vt:lpstr>
      <vt:lpstr>Fiscal Policy</vt:lpstr>
      <vt:lpstr>Monetary Policy</vt:lpstr>
      <vt:lpstr>John Maynard Keynes 1883 - 1946</vt:lpstr>
      <vt:lpstr>Milton Friedman 1912-2006 </vt:lpstr>
      <vt:lpstr>Monetarism </vt:lpstr>
      <vt:lpstr>Trickle Down Economics </vt:lpstr>
      <vt:lpstr>PowerPoint Presentation</vt:lpstr>
      <vt:lpstr>New Neo Classical Synthesis </vt:lpstr>
      <vt:lpstr>Which Economic influences do you think you see in Canada’s Economy?</vt:lpstr>
      <vt:lpstr>The Economy of Canada</vt:lpstr>
      <vt:lpstr>Reading – “The Economy of Canada”</vt:lpstr>
      <vt:lpstr>Canadian Fiscal Policy</vt:lpstr>
      <vt:lpstr>Aggregate Demand</vt:lpstr>
      <vt:lpstr>PowerPoint Presentation</vt:lpstr>
      <vt:lpstr>PowerPoint Presentation</vt:lpstr>
      <vt:lpstr>PowerPoint Presentation</vt:lpstr>
      <vt:lpstr>The Objective of Fiscal Policy</vt:lpstr>
      <vt:lpstr>Stop to read, think and share with a partner. Then draw an image, flow chart, etc. to illustrate the concept.</vt:lpstr>
      <vt:lpstr>Who’s in charge of fiscal policy?</vt:lpstr>
      <vt:lpstr>Surplus and Deficits over the years</vt:lpstr>
      <vt:lpstr>Reading – The Evolution of Fiscal Policy in Canada -  6 Sections</vt:lpstr>
    </vt:vector>
  </TitlesOfParts>
  <Company>North Vancouver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Cara Lightman</dc:creator>
  <cp:lastModifiedBy>Cara Lightman</cp:lastModifiedBy>
  <cp:revision>107</cp:revision>
  <dcterms:created xsi:type="dcterms:W3CDTF">2018-10-03T16:25:26Z</dcterms:created>
  <dcterms:modified xsi:type="dcterms:W3CDTF">2019-09-25T19:41:08Z</dcterms:modified>
</cp:coreProperties>
</file>